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5" r:id="rId5"/>
    <p:sldMasterId id="2147483683" r:id="rId6"/>
    <p:sldMasterId id="2147483691" r:id="rId7"/>
  </p:sldMasterIdLst>
  <p:notesMasterIdLst>
    <p:notesMasterId r:id="rId32"/>
  </p:notesMasterIdLst>
  <p:handoutMasterIdLst>
    <p:handoutMasterId r:id="rId33"/>
  </p:handoutMasterIdLst>
  <p:sldIdLst>
    <p:sldId id="296" r:id="rId8"/>
    <p:sldId id="370" r:id="rId9"/>
    <p:sldId id="383" r:id="rId10"/>
    <p:sldId id="371" r:id="rId11"/>
    <p:sldId id="388" r:id="rId12"/>
    <p:sldId id="389" r:id="rId13"/>
    <p:sldId id="393" r:id="rId14"/>
    <p:sldId id="381" r:id="rId15"/>
    <p:sldId id="372" r:id="rId16"/>
    <p:sldId id="373" r:id="rId17"/>
    <p:sldId id="374" r:id="rId18"/>
    <p:sldId id="375" r:id="rId19"/>
    <p:sldId id="376" r:id="rId20"/>
    <p:sldId id="394" r:id="rId21"/>
    <p:sldId id="395" r:id="rId22"/>
    <p:sldId id="377" r:id="rId23"/>
    <p:sldId id="367" r:id="rId24"/>
    <p:sldId id="387" r:id="rId25"/>
    <p:sldId id="396" r:id="rId26"/>
    <p:sldId id="378" r:id="rId27"/>
    <p:sldId id="384" r:id="rId28"/>
    <p:sldId id="397" r:id="rId29"/>
    <p:sldId id="398" r:id="rId30"/>
    <p:sldId id="399" r:id="rId3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7">
          <p15:clr>
            <a:srgbClr val="A4A3A4"/>
          </p15:clr>
        </p15:guide>
        <p15:guide id="2" pos="6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561"/>
    <a:srgbClr val="9BBB59"/>
    <a:srgbClr val="00338E"/>
    <a:srgbClr val="4F6228"/>
    <a:srgbClr val="00539B"/>
    <a:srgbClr val="83A343"/>
    <a:srgbClr val="C2D69A"/>
    <a:srgbClr val="D9E5C1"/>
    <a:srgbClr val="429644"/>
    <a:srgbClr val="5DB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80431" autoAdjust="0"/>
  </p:normalViewPr>
  <p:slideViewPr>
    <p:cSldViewPr snapToGrid="0" snapToObjects="1" showGuides="1">
      <p:cViewPr varScale="1">
        <p:scale>
          <a:sx n="78" d="100"/>
          <a:sy n="78" d="100"/>
        </p:scale>
        <p:origin x="1146" y="84"/>
      </p:cViewPr>
      <p:guideLst>
        <p:guide orient="horz" pos="1617"/>
        <p:guide pos="60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AB507B7-6B59-9A4F-B73A-4B92DE2C6DE0}" type="datetimeFigureOut">
              <a:rPr lang="en-US" smtClean="0"/>
              <a:t>6/15/2018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4D4A442-00BA-3548-A92D-78A8AB054919}" type="slidenum">
              <a:rPr lang="en-US" smtClean="0"/>
              <a:t>‹#›</a:t>
            </a:fld>
            <a:endParaRPr lang="en-US" dirty="0"/>
          </a:p>
        </p:txBody>
      </p:sp>
    </p:spTree>
    <p:extLst>
      <p:ext uri="{BB962C8B-B14F-4D97-AF65-F5344CB8AC3E}">
        <p14:creationId xmlns:p14="http://schemas.microsoft.com/office/powerpoint/2010/main" val="8600299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F524E0-5F0F-2546-934D-41C07E718F2E}" type="datetimeFigureOut">
              <a:rPr lang="en-US" smtClean="0"/>
              <a:t>6/15/2018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190433-CC3F-1F47-A508-D08825652D83}" type="slidenum">
              <a:rPr lang="en-US" smtClean="0"/>
              <a:t>‹#›</a:t>
            </a:fld>
            <a:endParaRPr lang="en-US" dirty="0"/>
          </a:p>
        </p:txBody>
      </p:sp>
    </p:spTree>
    <p:extLst>
      <p:ext uri="{BB962C8B-B14F-4D97-AF65-F5344CB8AC3E}">
        <p14:creationId xmlns:p14="http://schemas.microsoft.com/office/powerpoint/2010/main" val="4782426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260845722"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vimeo.com/26084566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90433-CC3F-1F47-A508-D08825652D83}" type="slidenum">
              <a:rPr lang="en-US" smtClean="0"/>
              <a:t>1</a:t>
            </a:fld>
            <a:endParaRPr lang="en-US" dirty="0"/>
          </a:p>
        </p:txBody>
      </p:sp>
    </p:spTree>
    <p:extLst>
      <p:ext uri="{BB962C8B-B14F-4D97-AF65-F5344CB8AC3E}">
        <p14:creationId xmlns:p14="http://schemas.microsoft.com/office/powerpoint/2010/main" val="1922867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version allows customization for organizations</a:t>
            </a:r>
            <a:r>
              <a:rPr lang="en-US" baseline="0" dirty="0" smtClean="0"/>
              <a:t> that are maintaining their own mission and values.</a:t>
            </a:r>
            <a:endParaRPr lang="en-US" dirty="0"/>
          </a:p>
        </p:txBody>
      </p:sp>
      <p:sp>
        <p:nvSpPr>
          <p:cNvPr id="4" name="Slide Number Placeholder 3"/>
          <p:cNvSpPr>
            <a:spLocks noGrp="1"/>
          </p:cNvSpPr>
          <p:nvPr>
            <p:ph type="sldNum" sz="quarter" idx="10"/>
          </p:nvPr>
        </p:nvSpPr>
        <p:spPr/>
        <p:txBody>
          <a:bodyPr/>
          <a:lstStyle/>
          <a:p>
            <a:fld id="{C5190433-CC3F-1F47-A508-D08825652D83}" type="slidenum">
              <a:rPr lang="en-US" smtClean="0"/>
              <a:t>22</a:t>
            </a:fld>
            <a:endParaRPr lang="en-US" dirty="0"/>
          </a:p>
        </p:txBody>
      </p:sp>
    </p:spTree>
    <p:extLst>
      <p:ext uri="{BB962C8B-B14F-4D97-AF65-F5344CB8AC3E}">
        <p14:creationId xmlns:p14="http://schemas.microsoft.com/office/powerpoint/2010/main" val="1295689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This version allows customization for organizations</a:t>
            </a:r>
            <a:r>
              <a:rPr lang="en-US" baseline="0" dirty="0" smtClean="0"/>
              <a:t> that are maintaining their own mission and values.</a:t>
            </a:r>
            <a:endParaRPr lang="en-US" dirty="0" smtClean="0"/>
          </a:p>
          <a:p>
            <a:endParaRPr lang="en-US" dirty="0"/>
          </a:p>
        </p:txBody>
      </p:sp>
      <p:sp>
        <p:nvSpPr>
          <p:cNvPr id="4" name="Slide Number Placeholder 3"/>
          <p:cNvSpPr>
            <a:spLocks noGrp="1"/>
          </p:cNvSpPr>
          <p:nvPr>
            <p:ph type="sldNum" sz="quarter" idx="10"/>
          </p:nvPr>
        </p:nvSpPr>
        <p:spPr/>
        <p:txBody>
          <a:bodyPr/>
          <a:lstStyle/>
          <a:p>
            <a:fld id="{C5190433-CC3F-1F47-A508-D08825652D83}" type="slidenum">
              <a:rPr lang="en-US" smtClean="0"/>
              <a:t>23</a:t>
            </a:fld>
            <a:endParaRPr lang="en-US" dirty="0"/>
          </a:p>
        </p:txBody>
      </p:sp>
    </p:spTree>
    <p:extLst>
      <p:ext uri="{BB962C8B-B14F-4D97-AF65-F5344CB8AC3E}">
        <p14:creationId xmlns:p14="http://schemas.microsoft.com/office/powerpoint/2010/main" val="171750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This version allows customization for organizations</a:t>
            </a:r>
            <a:r>
              <a:rPr lang="en-US" baseline="0" dirty="0" smtClean="0"/>
              <a:t> that are maintaining their own mission and values.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190433-CC3F-1F47-A508-D08825652D83}"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58042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15" indent="-290499">
              <a:spcBef>
                <a:spcPct val="30000"/>
              </a:spcBef>
              <a:defRPr sz="1200">
                <a:solidFill>
                  <a:schemeClr val="tx1"/>
                </a:solidFill>
                <a:latin typeface="Calibri" pitchFamily="34" charset="0"/>
              </a:defRPr>
            </a:lvl2pPr>
            <a:lvl3pPr marL="1163584" indent="-231764">
              <a:spcBef>
                <a:spcPct val="30000"/>
              </a:spcBef>
              <a:defRPr sz="1200">
                <a:solidFill>
                  <a:schemeClr val="tx1"/>
                </a:solidFill>
                <a:latin typeface="Calibri" pitchFamily="34" charset="0"/>
              </a:defRPr>
            </a:lvl3pPr>
            <a:lvl4pPr marL="1630287" indent="-231764">
              <a:spcBef>
                <a:spcPct val="30000"/>
              </a:spcBef>
              <a:defRPr sz="1200">
                <a:solidFill>
                  <a:schemeClr val="tx1"/>
                </a:solidFill>
                <a:latin typeface="Calibri" pitchFamily="34" charset="0"/>
              </a:defRPr>
            </a:lvl4pPr>
            <a:lvl5pPr marL="2095402" indent="-231764">
              <a:spcBef>
                <a:spcPct val="30000"/>
              </a:spcBef>
              <a:defRPr sz="1200">
                <a:solidFill>
                  <a:schemeClr val="tx1"/>
                </a:solidFill>
                <a:latin typeface="Calibri" pitchFamily="34" charset="0"/>
              </a:defRPr>
            </a:lvl5pPr>
            <a:lvl6pPr marL="2552581" indent="-231764" eaLnBrk="0" fontAlgn="base" hangingPunct="0">
              <a:spcBef>
                <a:spcPct val="30000"/>
              </a:spcBef>
              <a:spcAft>
                <a:spcPct val="0"/>
              </a:spcAft>
              <a:defRPr sz="1200">
                <a:solidFill>
                  <a:schemeClr val="tx1"/>
                </a:solidFill>
                <a:latin typeface="Calibri" pitchFamily="34" charset="0"/>
              </a:defRPr>
            </a:lvl6pPr>
            <a:lvl7pPr marL="3009760" indent="-231764" eaLnBrk="0" fontAlgn="base" hangingPunct="0">
              <a:spcBef>
                <a:spcPct val="30000"/>
              </a:spcBef>
              <a:spcAft>
                <a:spcPct val="0"/>
              </a:spcAft>
              <a:defRPr sz="1200">
                <a:solidFill>
                  <a:schemeClr val="tx1"/>
                </a:solidFill>
                <a:latin typeface="Calibri" pitchFamily="34" charset="0"/>
              </a:defRPr>
            </a:lvl7pPr>
            <a:lvl8pPr marL="3466939" indent="-231764" eaLnBrk="0" fontAlgn="base" hangingPunct="0">
              <a:spcBef>
                <a:spcPct val="30000"/>
              </a:spcBef>
              <a:spcAft>
                <a:spcPct val="0"/>
              </a:spcAft>
              <a:defRPr sz="1200">
                <a:solidFill>
                  <a:schemeClr val="tx1"/>
                </a:solidFill>
                <a:latin typeface="Calibri" pitchFamily="34" charset="0"/>
              </a:defRPr>
            </a:lvl8pPr>
            <a:lvl9pPr marL="3924117" indent="-231764" eaLnBrk="0" fontAlgn="base" hangingPunct="0">
              <a:spcBef>
                <a:spcPct val="30000"/>
              </a:spcBef>
              <a:spcAft>
                <a:spcPct val="0"/>
              </a:spcAft>
              <a:defRPr sz="1200">
                <a:solidFill>
                  <a:schemeClr val="tx1"/>
                </a:solidFill>
                <a:latin typeface="Calibri" pitchFamily="34" charset="0"/>
              </a:defRPr>
            </a:lvl9pPr>
          </a:lstStyle>
          <a:p>
            <a:pPr>
              <a:spcBef>
                <a:spcPct val="0"/>
              </a:spcBef>
            </a:pPr>
            <a:fld id="{3BD4B76B-F51A-4F72-B817-BA48F95E54D8}" type="slidenum">
              <a:rPr lang="en-US" altLang="en-US"/>
              <a:pPr>
                <a:spcBef>
                  <a:spcPct val="0"/>
                </a:spcBef>
              </a:pPr>
              <a:t>2</a:t>
            </a:fld>
            <a:endParaRPr lang="en-US" altLang="en-US" dirty="0"/>
          </a:p>
        </p:txBody>
      </p:sp>
    </p:spTree>
    <p:extLst>
      <p:ext uri="{BB962C8B-B14F-4D97-AF65-F5344CB8AC3E}">
        <p14:creationId xmlns:p14="http://schemas.microsoft.com/office/powerpoint/2010/main" val="66160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F6740-3B98-470F-8514-B981E2AF4F1A}" type="slidenum">
              <a:rPr lang="en-US" smtClean="0"/>
              <a:t>4</a:t>
            </a:fld>
            <a:endParaRPr lang="en-US" dirty="0"/>
          </a:p>
        </p:txBody>
      </p:sp>
    </p:spTree>
    <p:extLst>
      <p:ext uri="{BB962C8B-B14F-4D97-AF65-F5344CB8AC3E}">
        <p14:creationId xmlns:p14="http://schemas.microsoft.com/office/powerpoint/2010/main" val="352003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190433-CC3F-1F47-A508-D08825652D83}"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94492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Resources:</a:t>
            </a:r>
          </a:p>
          <a:p>
            <a:endParaRPr lang="en-US" dirty="0" smtClean="0"/>
          </a:p>
          <a:p>
            <a:r>
              <a:rPr lang="en-US" dirty="0" smtClean="0"/>
              <a:t>PSJH</a:t>
            </a:r>
            <a:r>
              <a:rPr lang="en-US" baseline="0" dirty="0" smtClean="0"/>
              <a:t> Mission and Values (running time 4:50) https://vimeo.com/260845722</a:t>
            </a:r>
          </a:p>
          <a:p>
            <a:r>
              <a:rPr lang="en-US" baseline="0" dirty="0" smtClean="0"/>
              <a:t>PSJH Vision and Promise (running time 4:59) https://vimeo.com/261036622</a:t>
            </a:r>
          </a:p>
          <a:p>
            <a:r>
              <a:rPr lang="en-US" baseline="0" dirty="0" smtClean="0"/>
              <a:t>It’s a New Day 2018 (running time 2:56) https://vimeo.com/260845665</a:t>
            </a:r>
            <a:endParaRPr lang="en-US" dirty="0" smtClean="0"/>
          </a:p>
          <a:p>
            <a:endParaRPr lang="en-US" dirty="0" smtClean="0"/>
          </a:p>
          <a:p>
            <a:r>
              <a:rPr lang="en-US" sz="1200" u="none" kern="1200" dirty="0" smtClean="0">
                <a:solidFill>
                  <a:schemeClr val="tx1">
                    <a:lumMod val="65000"/>
                    <a:lumOff val="35000"/>
                  </a:schemeClr>
                </a:solidFill>
                <a:effectLst/>
                <a:latin typeface="+mn-lt"/>
                <a:ea typeface="+mn-ea"/>
                <a:cs typeface="+mn-cs"/>
                <a:hlinkClick r:id="rId3"/>
              </a:rPr>
              <a:t>New Mission Statement and Values</a:t>
            </a:r>
            <a:endParaRPr lang="en-US" sz="1200" u="none" kern="1200" dirty="0" smtClean="0">
              <a:solidFill>
                <a:schemeClr val="tx1">
                  <a:lumMod val="65000"/>
                  <a:lumOff val="35000"/>
                </a:schemeClr>
              </a:solidFill>
              <a:effectLst/>
              <a:latin typeface="+mn-lt"/>
              <a:ea typeface="+mn-ea"/>
              <a:cs typeface="+mn-cs"/>
            </a:endParaRPr>
          </a:p>
          <a:p>
            <a:r>
              <a:rPr lang="en-US" sz="1200" u="none" kern="1200" dirty="0" smtClean="0">
                <a:solidFill>
                  <a:schemeClr val="tx1">
                    <a:lumMod val="65000"/>
                    <a:lumOff val="35000"/>
                  </a:schemeClr>
                </a:solidFill>
                <a:effectLst/>
                <a:latin typeface="+mn-lt"/>
                <a:ea typeface="+mn-ea"/>
                <a:cs typeface="+mn-cs"/>
              </a:rPr>
              <a:t>New</a:t>
            </a:r>
            <a:r>
              <a:rPr lang="en-US" sz="1200" u="none" kern="1200" baseline="0" dirty="0" smtClean="0">
                <a:solidFill>
                  <a:schemeClr val="tx1">
                    <a:lumMod val="65000"/>
                    <a:lumOff val="35000"/>
                  </a:schemeClr>
                </a:solidFill>
                <a:effectLst/>
                <a:latin typeface="+mn-lt"/>
                <a:ea typeface="+mn-ea"/>
                <a:cs typeface="+mn-cs"/>
              </a:rPr>
              <a:t> Vision Statement and Promise Statement</a:t>
            </a:r>
            <a:endParaRPr lang="en-US" sz="1200" u="none" kern="1200" dirty="0" smtClean="0">
              <a:solidFill>
                <a:schemeClr val="tx1">
                  <a:lumMod val="65000"/>
                  <a:lumOff val="35000"/>
                </a:schemeClr>
              </a:solidFill>
              <a:effectLst/>
              <a:latin typeface="+mn-lt"/>
              <a:ea typeface="+mn-ea"/>
              <a:cs typeface="+mn-cs"/>
            </a:endParaRPr>
          </a:p>
          <a:p>
            <a:r>
              <a:rPr lang="en-US" sz="1200" u="none" kern="1200" dirty="0" smtClean="0">
                <a:solidFill>
                  <a:schemeClr val="tx1">
                    <a:lumMod val="65000"/>
                    <a:lumOff val="35000"/>
                  </a:schemeClr>
                </a:solidFill>
                <a:effectLst/>
                <a:latin typeface="+mn-lt"/>
                <a:ea typeface="+mn-ea"/>
                <a:cs typeface="+mn-cs"/>
                <a:hlinkClick r:id="rId4"/>
              </a:rPr>
              <a:t>It’s a New Day-2018</a:t>
            </a:r>
            <a:endParaRPr lang="en-US" sz="1200" u="none" kern="1200" dirty="0" smtClean="0">
              <a:solidFill>
                <a:schemeClr val="tx1">
                  <a:lumMod val="65000"/>
                  <a:lumOff val="35000"/>
                </a:schemeClr>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190433-CC3F-1F47-A508-D08825652D83}" type="slidenum">
              <a:rPr lang="en-US" smtClean="0"/>
              <a:t>14</a:t>
            </a:fld>
            <a:endParaRPr lang="en-US" dirty="0"/>
          </a:p>
        </p:txBody>
      </p:sp>
    </p:spTree>
    <p:extLst>
      <p:ext uri="{BB962C8B-B14F-4D97-AF65-F5344CB8AC3E}">
        <p14:creationId xmlns:p14="http://schemas.microsoft.com/office/powerpoint/2010/main" val="65348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90433-CC3F-1F47-A508-D08825652D8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4650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90433-CC3F-1F47-A508-D08825652D8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6722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This version is for organizations that are</a:t>
            </a:r>
            <a:r>
              <a:rPr lang="en-US" baseline="0" dirty="0" smtClean="0"/>
              <a:t> not adopting the PSJH Mission, values, vision or promise.</a:t>
            </a:r>
            <a:endParaRPr lang="en-US" dirty="0" smtClean="0"/>
          </a:p>
          <a:p>
            <a:endParaRPr lang="en-US" dirty="0"/>
          </a:p>
        </p:txBody>
      </p:sp>
      <p:sp>
        <p:nvSpPr>
          <p:cNvPr id="4" name="Slide Number Placeholder 3"/>
          <p:cNvSpPr>
            <a:spLocks noGrp="1"/>
          </p:cNvSpPr>
          <p:nvPr>
            <p:ph type="sldNum" sz="quarter" idx="10"/>
          </p:nvPr>
        </p:nvSpPr>
        <p:spPr/>
        <p:txBody>
          <a:bodyPr/>
          <a:lstStyle/>
          <a:p>
            <a:fld id="{C5190433-CC3F-1F47-A508-D08825652D83}" type="slidenum">
              <a:rPr lang="en-US">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53747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This version is for organizations that are</a:t>
            </a:r>
            <a:r>
              <a:rPr lang="en-US" baseline="0" dirty="0" smtClean="0"/>
              <a:t> not adopting the PSJH Mission, values, vision or promise.</a:t>
            </a:r>
            <a:endParaRPr lang="en-US" dirty="0" smtClean="0"/>
          </a:p>
          <a:p>
            <a:endParaRPr lang="en-US" dirty="0"/>
          </a:p>
        </p:txBody>
      </p:sp>
      <p:sp>
        <p:nvSpPr>
          <p:cNvPr id="4" name="Slide Number Placeholder 3"/>
          <p:cNvSpPr>
            <a:spLocks noGrp="1"/>
          </p:cNvSpPr>
          <p:nvPr>
            <p:ph type="sldNum" sz="quarter" idx="10"/>
          </p:nvPr>
        </p:nvSpPr>
        <p:spPr/>
        <p:txBody>
          <a:bodyPr/>
          <a:lstStyle/>
          <a:p>
            <a:fld id="{C5190433-CC3F-1F47-A508-D08825652D83}"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751154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1134" y="1090170"/>
            <a:ext cx="6628855" cy="1403047"/>
          </a:xfrm>
        </p:spPr>
        <p:txBody>
          <a:bodyPr anchor="b">
            <a:normAutofit/>
          </a:bodyPr>
          <a:lstStyle>
            <a:lvl1pPr>
              <a:defRPr sz="2800" b="1" baseline="0"/>
            </a:lvl1pPr>
          </a:lstStyle>
          <a:p>
            <a:r>
              <a:rPr lang="en-US" dirty="0"/>
              <a:t>Title slide style, 28pt bold Arial</a:t>
            </a:r>
          </a:p>
        </p:txBody>
      </p:sp>
      <p:sp>
        <p:nvSpPr>
          <p:cNvPr id="3" name="Subtitle 2"/>
          <p:cNvSpPr>
            <a:spLocks noGrp="1"/>
          </p:cNvSpPr>
          <p:nvPr>
            <p:ph type="subTitle" idx="1" hasCustomPrompt="1"/>
          </p:nvPr>
        </p:nvSpPr>
        <p:spPr>
          <a:xfrm>
            <a:off x="876585" y="2493217"/>
            <a:ext cx="6623404" cy="1305995"/>
          </a:xfrm>
        </p:spPr>
        <p:txBody>
          <a:bodyPr anchor="t">
            <a:normAutofit/>
          </a:bodyPr>
          <a:lstStyle>
            <a:lvl1pPr marL="0" indent="0" algn="l">
              <a:buNone/>
              <a:defRPr sz="2000" baseline="0">
                <a:solidFill>
                  <a:srgbClr val="429644"/>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subhead style, 20pt reg, Georgia</a:t>
            </a:r>
          </a:p>
        </p:txBody>
      </p:sp>
      <p:pic>
        <p:nvPicPr>
          <p:cNvPr id="5" name="Picture 4" descr="colorStJo&amp;Prov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0164" y="352132"/>
            <a:ext cx="1671681" cy="437423"/>
          </a:xfrm>
          <a:prstGeom prst="rect">
            <a:avLst/>
          </a:prstGeom>
        </p:spPr>
      </p:pic>
    </p:spTree>
    <p:extLst>
      <p:ext uri="{BB962C8B-B14F-4D97-AF65-F5344CB8AC3E}">
        <p14:creationId xmlns:p14="http://schemas.microsoft.com/office/powerpoint/2010/main" val="223780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4"/>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sp>
        <p:nvSpPr>
          <p:cNvPr id="2" name="Title 1"/>
          <p:cNvSpPr>
            <a:spLocks noGrp="1"/>
          </p:cNvSpPr>
          <p:nvPr>
            <p:ph type="ctrTitle"/>
          </p:nvPr>
        </p:nvSpPr>
        <p:spPr>
          <a:xfrm>
            <a:off x="685830" y="1371663"/>
            <a:ext cx="7772400" cy="1102519"/>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274320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5"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142263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extBox 34"/>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sp>
        <p:nvSpPr>
          <p:cNvPr id="3" name="Content Placeholder 2"/>
          <p:cNvSpPr>
            <a:spLocks noGrp="1"/>
          </p:cNvSpPr>
          <p:nvPr>
            <p:ph idx="1"/>
          </p:nvPr>
        </p:nvSpPr>
        <p:spPr>
          <a:xfrm>
            <a:off x="457200" y="1143000"/>
            <a:ext cx="807720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0"/>
          <p:cNvSpPr>
            <a:spLocks noGrp="1" noChangeArrowheads="1"/>
          </p:cNvSpPr>
          <p:nvPr>
            <p:ph type="title"/>
          </p:nvPr>
        </p:nvSpPr>
        <p:spPr bwMode="auto">
          <a:xfrm>
            <a:off x="381031" y="390525"/>
            <a:ext cx="8153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p>
        </p:txBody>
      </p:sp>
      <p:sp>
        <p:nvSpPr>
          <p:cNvPr id="6"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287687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172013"/>
            <a:ext cx="8077200" cy="440531"/>
          </a:xfrm>
          <a:prstGeom prst="rect">
            <a:avLst/>
          </a:prstGeom>
        </p:spPr>
        <p:txBody>
          <a:bodyPr anchor="t"/>
          <a:lstStyle>
            <a:lvl1pPr algn="l">
              <a:defRPr sz="3000" b="0" cap="none" baseline="0"/>
            </a:lvl1pPr>
          </a:lstStyle>
          <a:p>
            <a:r>
              <a:rPr lang="en-US" altLang="en-US"/>
              <a:t>Click to edit Master title style</a:t>
            </a:r>
            <a:endParaRPr lang="en-US" dirty="0"/>
          </a:p>
        </p:txBody>
      </p:sp>
      <p:sp>
        <p:nvSpPr>
          <p:cNvPr id="3" name="Text Placeholder 2"/>
          <p:cNvSpPr>
            <a:spLocks noGrp="1"/>
          </p:cNvSpPr>
          <p:nvPr>
            <p:ph type="body" idx="1"/>
          </p:nvPr>
        </p:nvSpPr>
        <p:spPr>
          <a:xfrm>
            <a:off x="457200" y="685862"/>
            <a:ext cx="8077200" cy="3428999"/>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5"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118911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34"/>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sp>
        <p:nvSpPr>
          <p:cNvPr id="3" name="Content Placeholder 2"/>
          <p:cNvSpPr>
            <a:spLocks noGrp="1"/>
          </p:cNvSpPr>
          <p:nvPr>
            <p:ph sz="half" idx="1"/>
          </p:nvPr>
        </p:nvSpPr>
        <p:spPr>
          <a:xfrm>
            <a:off x="457200" y="1200150"/>
            <a:ext cx="3810000" cy="3486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200150"/>
            <a:ext cx="3810000" cy="3486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0"/>
          <p:cNvSpPr>
            <a:spLocks noGrp="1" noChangeArrowheads="1"/>
          </p:cNvSpPr>
          <p:nvPr>
            <p:ph type="title"/>
          </p:nvPr>
        </p:nvSpPr>
        <p:spPr bwMode="auto">
          <a:xfrm>
            <a:off x="381031" y="390525"/>
            <a:ext cx="8153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p>
        </p:txBody>
      </p:sp>
    </p:spTree>
    <p:extLst>
      <p:ext uri="{BB962C8B-B14F-4D97-AF65-F5344CB8AC3E}">
        <p14:creationId xmlns:p14="http://schemas.microsoft.com/office/powerpoint/2010/main" val="3633463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4"/>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sp>
        <p:nvSpPr>
          <p:cNvPr id="3" name="Rectangle 10"/>
          <p:cNvSpPr>
            <a:spLocks noGrp="1" noChangeArrowheads="1"/>
          </p:cNvSpPr>
          <p:nvPr>
            <p:ph type="title"/>
          </p:nvPr>
        </p:nvSpPr>
        <p:spPr bwMode="auto">
          <a:xfrm>
            <a:off x="381031" y="390525"/>
            <a:ext cx="8153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p>
        </p:txBody>
      </p:sp>
      <p:sp>
        <p:nvSpPr>
          <p:cNvPr id="5"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3446722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34"/>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sp>
        <p:nvSpPr>
          <p:cNvPr id="3"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1850984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4"/>
            <a:ext cx="8229600" cy="993775"/>
          </a:xfrm>
          <a:prstGeom prst="rect">
            <a:avLst/>
          </a:prstGeom>
        </p:spPr>
        <p:txBody>
          <a:bodyPr/>
          <a:lstStyle/>
          <a:p>
            <a:r>
              <a:rPr lang="en-US"/>
              <a:t>Click to edit Master title style</a:t>
            </a:r>
            <a:endParaRPr lang="en-US" dirty="0"/>
          </a:p>
        </p:txBody>
      </p:sp>
      <p:sp>
        <p:nvSpPr>
          <p:cNvPr id="3" name="Rectangle 2"/>
          <p:cNvSpPr/>
          <p:nvPr userDrawn="1"/>
        </p:nvSpPr>
        <p:spPr>
          <a:xfrm>
            <a:off x="7490461" y="4389120"/>
            <a:ext cx="1432560" cy="6324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799" dirty="0">
              <a:solidFill>
                <a:prstClr val="white"/>
              </a:solidFill>
            </a:endParaRPr>
          </a:p>
        </p:txBody>
      </p:sp>
      <p:sp>
        <p:nvSpPr>
          <p:cNvPr id="4" name="Rectangle 3"/>
          <p:cNvSpPr/>
          <p:nvPr userDrawn="1"/>
        </p:nvSpPr>
        <p:spPr>
          <a:xfrm>
            <a:off x="167641" y="4754880"/>
            <a:ext cx="388620" cy="2667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799" dirty="0">
              <a:solidFill>
                <a:prstClr val="white"/>
              </a:solidFill>
            </a:endParaRPr>
          </a:p>
        </p:txBody>
      </p:sp>
      <p:sp>
        <p:nvSpPr>
          <p:cNvPr id="5"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225781180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4"/>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sp>
        <p:nvSpPr>
          <p:cNvPr id="2" name="Title 1"/>
          <p:cNvSpPr>
            <a:spLocks noGrp="1"/>
          </p:cNvSpPr>
          <p:nvPr>
            <p:ph type="ctrTitle"/>
          </p:nvPr>
        </p:nvSpPr>
        <p:spPr>
          <a:xfrm>
            <a:off x="685830" y="1371663"/>
            <a:ext cx="7772400" cy="1102519"/>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274320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5"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109830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extBox 34"/>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sp>
        <p:nvSpPr>
          <p:cNvPr id="3" name="Content Placeholder 2"/>
          <p:cNvSpPr>
            <a:spLocks noGrp="1"/>
          </p:cNvSpPr>
          <p:nvPr>
            <p:ph idx="1"/>
          </p:nvPr>
        </p:nvSpPr>
        <p:spPr>
          <a:xfrm>
            <a:off x="457200" y="1143000"/>
            <a:ext cx="807720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0"/>
          <p:cNvSpPr>
            <a:spLocks noGrp="1" noChangeArrowheads="1"/>
          </p:cNvSpPr>
          <p:nvPr>
            <p:ph type="title"/>
          </p:nvPr>
        </p:nvSpPr>
        <p:spPr bwMode="auto">
          <a:xfrm>
            <a:off x="381031" y="390525"/>
            <a:ext cx="8153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p>
        </p:txBody>
      </p:sp>
      <p:sp>
        <p:nvSpPr>
          <p:cNvPr id="6"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1623504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172013"/>
            <a:ext cx="8077200" cy="440531"/>
          </a:xfrm>
          <a:prstGeom prst="rect">
            <a:avLst/>
          </a:prstGeom>
        </p:spPr>
        <p:txBody>
          <a:bodyPr anchor="t"/>
          <a:lstStyle>
            <a:lvl1pPr algn="l">
              <a:defRPr sz="3000" b="0" cap="none" baseline="0"/>
            </a:lvl1pPr>
          </a:lstStyle>
          <a:p>
            <a:r>
              <a:rPr lang="en-US" altLang="en-US"/>
              <a:t>Click to edit Master title style</a:t>
            </a:r>
            <a:endParaRPr lang="en-US" dirty="0"/>
          </a:p>
        </p:txBody>
      </p:sp>
      <p:sp>
        <p:nvSpPr>
          <p:cNvPr id="3" name="Text Placeholder 2"/>
          <p:cNvSpPr>
            <a:spLocks noGrp="1"/>
          </p:cNvSpPr>
          <p:nvPr>
            <p:ph type="body" idx="1"/>
          </p:nvPr>
        </p:nvSpPr>
        <p:spPr>
          <a:xfrm>
            <a:off x="457200" y="685862"/>
            <a:ext cx="8077200" cy="3428999"/>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5"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375896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p:cNvSpPr/>
          <p:nvPr userDrawn="1"/>
        </p:nvSpPr>
        <p:spPr>
          <a:xfrm>
            <a:off x="0" y="1989980"/>
            <a:ext cx="9144000" cy="1708500"/>
          </a:xfrm>
          <a:prstGeom prst="rect">
            <a:avLst/>
          </a:prstGeom>
          <a:gradFill>
            <a:gsLst>
              <a:gs pos="0">
                <a:srgbClr val="9BBB59"/>
              </a:gs>
              <a:gs pos="100000">
                <a:srgbClr val="38856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871134" y="2170260"/>
            <a:ext cx="6628855" cy="1403047"/>
          </a:xfrm>
        </p:spPr>
        <p:txBody>
          <a:bodyPr anchor="b">
            <a:normAutofit/>
          </a:bodyPr>
          <a:lstStyle>
            <a:lvl1pPr>
              <a:defRPr sz="2800" b="0" baseline="0">
                <a:solidFill>
                  <a:schemeClr val="bg1"/>
                </a:solidFill>
              </a:defRPr>
            </a:lvl1pPr>
          </a:lstStyle>
          <a:p>
            <a:r>
              <a:rPr lang="en-US" dirty="0"/>
              <a:t>Option 2: Title slide style, 28pt reg Arial</a:t>
            </a:r>
          </a:p>
        </p:txBody>
      </p:sp>
      <p:pic>
        <p:nvPicPr>
          <p:cNvPr id="7" name="Picture 6" descr="colorStJo&amp;Prov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0164" y="352132"/>
            <a:ext cx="1671681" cy="437423"/>
          </a:xfrm>
          <a:prstGeom prst="rect">
            <a:avLst/>
          </a:prstGeom>
        </p:spPr>
      </p:pic>
      <p:sp>
        <p:nvSpPr>
          <p:cNvPr id="6" name="Rectangle 5"/>
          <p:cNvSpPr/>
          <p:nvPr userDrawn="1"/>
        </p:nvSpPr>
        <p:spPr>
          <a:xfrm>
            <a:off x="0" y="3698480"/>
            <a:ext cx="9144000" cy="189833"/>
          </a:xfrm>
          <a:prstGeom prst="rect">
            <a:avLst/>
          </a:prstGeom>
          <a:gradFill>
            <a:gsLst>
              <a:gs pos="0">
                <a:srgbClr val="FFFF00"/>
              </a:gs>
              <a:gs pos="100000">
                <a:schemeClr val="accent2"/>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2945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34"/>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sp>
        <p:nvSpPr>
          <p:cNvPr id="3" name="Content Placeholder 2"/>
          <p:cNvSpPr>
            <a:spLocks noGrp="1"/>
          </p:cNvSpPr>
          <p:nvPr>
            <p:ph sz="half" idx="1"/>
          </p:nvPr>
        </p:nvSpPr>
        <p:spPr>
          <a:xfrm>
            <a:off x="457200" y="1200150"/>
            <a:ext cx="3810000" cy="3486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200150"/>
            <a:ext cx="3810000" cy="3486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0"/>
          <p:cNvSpPr>
            <a:spLocks noGrp="1" noChangeArrowheads="1"/>
          </p:cNvSpPr>
          <p:nvPr>
            <p:ph type="title"/>
          </p:nvPr>
        </p:nvSpPr>
        <p:spPr bwMode="auto">
          <a:xfrm>
            <a:off x="381031" y="390525"/>
            <a:ext cx="8153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p>
        </p:txBody>
      </p:sp>
    </p:spTree>
    <p:extLst>
      <p:ext uri="{BB962C8B-B14F-4D97-AF65-F5344CB8AC3E}">
        <p14:creationId xmlns:p14="http://schemas.microsoft.com/office/powerpoint/2010/main" val="3162590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4"/>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sp>
        <p:nvSpPr>
          <p:cNvPr id="3" name="Rectangle 10"/>
          <p:cNvSpPr>
            <a:spLocks noGrp="1" noChangeArrowheads="1"/>
          </p:cNvSpPr>
          <p:nvPr>
            <p:ph type="title"/>
          </p:nvPr>
        </p:nvSpPr>
        <p:spPr bwMode="auto">
          <a:xfrm>
            <a:off x="381031" y="390525"/>
            <a:ext cx="8153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p>
        </p:txBody>
      </p:sp>
      <p:sp>
        <p:nvSpPr>
          <p:cNvPr id="5"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3334164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34"/>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sp>
        <p:nvSpPr>
          <p:cNvPr id="3"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1479380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4"/>
            <a:ext cx="8229600" cy="993775"/>
          </a:xfrm>
          <a:prstGeom prst="rect">
            <a:avLst/>
          </a:prstGeom>
        </p:spPr>
        <p:txBody>
          <a:bodyPr/>
          <a:lstStyle/>
          <a:p>
            <a:r>
              <a:rPr lang="en-US"/>
              <a:t>Click to edit Master title style</a:t>
            </a:r>
            <a:endParaRPr lang="en-US" dirty="0"/>
          </a:p>
        </p:txBody>
      </p:sp>
      <p:sp>
        <p:nvSpPr>
          <p:cNvPr id="3" name="Rectangle 2"/>
          <p:cNvSpPr/>
          <p:nvPr userDrawn="1"/>
        </p:nvSpPr>
        <p:spPr>
          <a:xfrm>
            <a:off x="7490461" y="4389120"/>
            <a:ext cx="1432560" cy="6324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799" dirty="0">
              <a:solidFill>
                <a:prstClr val="white"/>
              </a:solidFill>
            </a:endParaRPr>
          </a:p>
        </p:txBody>
      </p:sp>
      <p:sp>
        <p:nvSpPr>
          <p:cNvPr id="4" name="Rectangle 3"/>
          <p:cNvSpPr/>
          <p:nvPr userDrawn="1"/>
        </p:nvSpPr>
        <p:spPr>
          <a:xfrm>
            <a:off x="167641" y="4754880"/>
            <a:ext cx="388620" cy="2667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799" dirty="0">
              <a:solidFill>
                <a:prstClr val="white"/>
              </a:solidFill>
            </a:endParaRPr>
          </a:p>
        </p:txBody>
      </p:sp>
      <p:sp>
        <p:nvSpPr>
          <p:cNvPr id="5"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396194367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1135" y="1090171"/>
            <a:ext cx="6628855" cy="1403047"/>
          </a:xfrm>
        </p:spPr>
        <p:txBody>
          <a:bodyPr anchor="b">
            <a:normAutofit/>
          </a:bodyPr>
          <a:lstStyle>
            <a:lvl1pPr>
              <a:defRPr sz="2800" b="1" baseline="0"/>
            </a:lvl1pPr>
          </a:lstStyle>
          <a:p>
            <a:r>
              <a:rPr lang="en-US" dirty="0"/>
              <a:t>Title slide style, 28pt bold Arial</a:t>
            </a:r>
          </a:p>
        </p:txBody>
      </p:sp>
      <p:sp>
        <p:nvSpPr>
          <p:cNvPr id="3" name="Subtitle 2"/>
          <p:cNvSpPr>
            <a:spLocks noGrp="1"/>
          </p:cNvSpPr>
          <p:nvPr>
            <p:ph type="subTitle" idx="1" hasCustomPrompt="1"/>
          </p:nvPr>
        </p:nvSpPr>
        <p:spPr>
          <a:xfrm>
            <a:off x="876585" y="2493218"/>
            <a:ext cx="6623404" cy="1305995"/>
          </a:xfrm>
        </p:spPr>
        <p:txBody>
          <a:bodyPr anchor="t">
            <a:normAutofit/>
          </a:bodyPr>
          <a:lstStyle>
            <a:lvl1pPr marL="0" indent="0" algn="l">
              <a:buNone/>
              <a:defRPr sz="2000" baseline="0">
                <a:solidFill>
                  <a:srgbClr val="429644"/>
                </a:solidFill>
                <a:latin typeface="Georgia"/>
                <a:cs typeface="Georgia"/>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Title subhead style, 20pt reg, Georgia</a:t>
            </a:r>
          </a:p>
        </p:txBody>
      </p:sp>
      <p:pic>
        <p:nvPicPr>
          <p:cNvPr id="5" name="Picture 4" descr="colorStJo&amp;Prov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0165" y="352133"/>
            <a:ext cx="1671681" cy="437423"/>
          </a:xfrm>
          <a:prstGeom prst="rect">
            <a:avLst/>
          </a:prstGeom>
        </p:spPr>
      </p:pic>
    </p:spTree>
    <p:extLst>
      <p:ext uri="{BB962C8B-B14F-4D97-AF65-F5344CB8AC3E}">
        <p14:creationId xmlns:p14="http://schemas.microsoft.com/office/powerpoint/2010/main" val="2707159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p:cNvSpPr/>
          <p:nvPr userDrawn="1"/>
        </p:nvSpPr>
        <p:spPr>
          <a:xfrm>
            <a:off x="0" y="1989980"/>
            <a:ext cx="9144000" cy="1708500"/>
          </a:xfrm>
          <a:prstGeom prst="rect">
            <a:avLst/>
          </a:prstGeom>
          <a:solidFill>
            <a:srgbClr val="4296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800">
              <a:solidFill>
                <a:prstClr val="white"/>
              </a:solidFill>
            </a:endParaRPr>
          </a:p>
        </p:txBody>
      </p:sp>
      <p:sp>
        <p:nvSpPr>
          <p:cNvPr id="2" name="Title 1"/>
          <p:cNvSpPr>
            <a:spLocks noGrp="1"/>
          </p:cNvSpPr>
          <p:nvPr>
            <p:ph type="ctrTitle" hasCustomPrompt="1"/>
          </p:nvPr>
        </p:nvSpPr>
        <p:spPr>
          <a:xfrm>
            <a:off x="871135" y="2170261"/>
            <a:ext cx="6628855" cy="1403047"/>
          </a:xfrm>
        </p:spPr>
        <p:txBody>
          <a:bodyPr anchor="b">
            <a:normAutofit/>
          </a:bodyPr>
          <a:lstStyle>
            <a:lvl1pPr>
              <a:defRPr sz="2800" b="0" baseline="0">
                <a:solidFill>
                  <a:schemeClr val="bg1"/>
                </a:solidFill>
              </a:defRPr>
            </a:lvl1pPr>
          </a:lstStyle>
          <a:p>
            <a:r>
              <a:rPr lang="en-US" dirty="0"/>
              <a:t>Option 2: Title slide style, 28pt reg Arial</a:t>
            </a:r>
          </a:p>
        </p:txBody>
      </p:sp>
      <p:pic>
        <p:nvPicPr>
          <p:cNvPr id="7" name="Picture 6" descr="colorStJo&amp;Prov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0165" y="352133"/>
            <a:ext cx="1671681" cy="437423"/>
          </a:xfrm>
          <a:prstGeom prst="rect">
            <a:avLst/>
          </a:prstGeom>
        </p:spPr>
      </p:pic>
      <p:sp>
        <p:nvSpPr>
          <p:cNvPr id="6" name="Rectangle 5"/>
          <p:cNvSpPr/>
          <p:nvPr userDrawn="1"/>
        </p:nvSpPr>
        <p:spPr>
          <a:xfrm>
            <a:off x="0" y="3698481"/>
            <a:ext cx="9144000" cy="189833"/>
          </a:xfrm>
          <a:prstGeom prst="rect">
            <a:avLst/>
          </a:prstGeom>
          <a:solidFill>
            <a:srgbClr val="0053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800">
              <a:solidFill>
                <a:prstClr val="white"/>
              </a:solidFill>
            </a:endParaRPr>
          </a:p>
        </p:txBody>
      </p:sp>
    </p:spTree>
    <p:extLst>
      <p:ext uri="{BB962C8B-B14F-4D97-AF65-F5344CB8AC3E}">
        <p14:creationId xmlns:p14="http://schemas.microsoft.com/office/powerpoint/2010/main" val="94107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882"/>
            <a:ext cx="8229600" cy="983270"/>
          </a:xfrm>
        </p:spPr>
        <p:txBody>
          <a:bodyPr>
            <a:normAutofit/>
          </a:bodyPr>
          <a:lstStyle>
            <a:lvl1pPr>
              <a:defRPr sz="2400"/>
            </a:lvl1pPr>
          </a:lstStyle>
          <a:p>
            <a:r>
              <a:rPr lang="en-US" dirty="0"/>
              <a:t>Title slide style, 24pt Arial bold</a:t>
            </a:r>
          </a:p>
        </p:txBody>
      </p:sp>
      <p:sp>
        <p:nvSpPr>
          <p:cNvPr id="3" name="Content Placeholder 2"/>
          <p:cNvSpPr>
            <a:spLocks noGrp="1"/>
          </p:cNvSpPr>
          <p:nvPr>
            <p:ph idx="1"/>
          </p:nvPr>
        </p:nvSpPr>
        <p:spPr>
          <a:xfrm>
            <a:off x="457200" y="1200152"/>
            <a:ext cx="8229600" cy="3209537"/>
          </a:xfrm>
        </p:spPr>
        <p:txBody>
          <a:bodyPr lIns="0"/>
          <a:lstStyle>
            <a:lvl1pPr indent="-164588">
              <a:defRPr sz="2000"/>
            </a:lvl1pPr>
            <a:lvl2pPr indent="-164588">
              <a:defRPr sz="1800"/>
            </a:lvl2pPr>
            <a:lvl3pPr indent="-146300">
              <a:defRPr sz="1600"/>
            </a:lvl3pPr>
            <a:lvl4pPr indent="-128013">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grayStJo&amp;Prov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3673" y="4516249"/>
            <a:ext cx="1670666" cy="437157"/>
          </a:xfrm>
          <a:prstGeom prst="rect">
            <a:avLst/>
          </a:prstGeom>
        </p:spPr>
      </p:pic>
    </p:spTree>
    <p:extLst>
      <p:ext uri="{BB962C8B-B14F-4D97-AF65-F5344CB8AC3E}">
        <p14:creationId xmlns:p14="http://schemas.microsoft.com/office/powerpoint/2010/main" val="723777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Break Blue">
    <p:bg>
      <p:bgPr>
        <a:solidFill>
          <a:srgbClr val="00539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10627"/>
            <a:ext cx="7772400" cy="1021556"/>
          </a:xfrm>
        </p:spPr>
        <p:txBody>
          <a:bodyPr anchor="t">
            <a:normAutofit/>
          </a:bodyPr>
          <a:lstStyle>
            <a:lvl1pPr algn="l">
              <a:defRPr sz="2400" b="1" cap="all" baseline="0">
                <a:solidFill>
                  <a:schemeClr val="bg1"/>
                </a:solidFill>
              </a:defRPr>
            </a:lvl1pPr>
          </a:lstStyle>
          <a:p>
            <a:r>
              <a:rPr lang="en-US" dirty="0"/>
              <a:t>Title Style, 24pt Arial uppercase, </a:t>
            </a:r>
            <a:br>
              <a:rPr lang="en-US" dirty="0"/>
            </a:br>
            <a:r>
              <a:rPr lang="en-US" dirty="0"/>
              <a:t>bold reversed </a:t>
            </a:r>
          </a:p>
        </p:txBody>
      </p:sp>
      <p:sp>
        <p:nvSpPr>
          <p:cNvPr id="3" name="Text Placeholder 2"/>
          <p:cNvSpPr>
            <a:spLocks noGrp="1"/>
          </p:cNvSpPr>
          <p:nvPr>
            <p:ph type="body" idx="1" hasCustomPrompt="1"/>
          </p:nvPr>
        </p:nvSpPr>
        <p:spPr>
          <a:xfrm>
            <a:off x="722313" y="2180035"/>
            <a:ext cx="7772400" cy="1125140"/>
          </a:xfrm>
        </p:spPr>
        <p:txBody>
          <a:bodyPr anchor="b">
            <a:normAutofit/>
          </a:bodyPr>
          <a:lstStyle>
            <a:lvl1pPr marL="0" indent="0">
              <a:buNone/>
              <a:defRPr sz="1600" baseline="0">
                <a:solidFill>
                  <a:schemeClr val="bg1"/>
                </a:solidFill>
                <a:latin typeface="Georgia"/>
                <a:cs typeface="Georgia"/>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Subhead style, 16pt Georgia reg, reversed</a:t>
            </a:r>
          </a:p>
        </p:txBody>
      </p:sp>
    </p:spTree>
    <p:extLst>
      <p:ext uri="{BB962C8B-B14F-4D97-AF65-F5344CB8AC3E}">
        <p14:creationId xmlns:p14="http://schemas.microsoft.com/office/powerpoint/2010/main" val="3238575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Green">
    <p:bg>
      <p:bgPr>
        <a:solidFill>
          <a:srgbClr val="429644"/>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2313" y="3305176"/>
            <a:ext cx="7772400" cy="1021556"/>
          </a:xfrm>
        </p:spPr>
        <p:txBody>
          <a:bodyPr anchor="t">
            <a:normAutofit/>
          </a:bodyPr>
          <a:lstStyle>
            <a:lvl1pPr algn="l">
              <a:defRPr sz="2400" b="1" cap="all">
                <a:solidFill>
                  <a:schemeClr val="bg1"/>
                </a:solidFill>
              </a:defRPr>
            </a:lvl1pPr>
          </a:lstStyle>
          <a:p>
            <a:r>
              <a:rPr lang="en-US" dirty="0"/>
              <a:t>Title Style, 24pt Arial uppercase, </a:t>
            </a:r>
            <a:br>
              <a:rPr lang="en-US" dirty="0"/>
            </a:br>
            <a:r>
              <a:rPr lang="en-US" dirty="0"/>
              <a:t>bold reversed </a:t>
            </a:r>
          </a:p>
        </p:txBody>
      </p:sp>
      <p:sp>
        <p:nvSpPr>
          <p:cNvPr id="9" name="Text Placeholder 2"/>
          <p:cNvSpPr>
            <a:spLocks noGrp="1"/>
          </p:cNvSpPr>
          <p:nvPr>
            <p:ph type="body" idx="1" hasCustomPrompt="1"/>
          </p:nvPr>
        </p:nvSpPr>
        <p:spPr>
          <a:xfrm>
            <a:off x="722313" y="2180035"/>
            <a:ext cx="7772400" cy="1125140"/>
          </a:xfrm>
        </p:spPr>
        <p:txBody>
          <a:bodyPr anchor="b">
            <a:normAutofit/>
          </a:bodyPr>
          <a:lstStyle>
            <a:lvl1pPr marL="0" indent="0">
              <a:buNone/>
              <a:defRPr sz="1600">
                <a:solidFill>
                  <a:schemeClr val="bg1"/>
                </a:solidFill>
                <a:latin typeface="Georgia"/>
                <a:cs typeface="Georgia"/>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Subhead style, 16pt Georgia reg, reversed</a:t>
            </a:r>
            <a:endParaRPr lang="en-US" dirty="0"/>
          </a:p>
        </p:txBody>
      </p:sp>
    </p:spTree>
    <p:extLst>
      <p:ext uri="{BB962C8B-B14F-4D97-AF65-F5344CB8AC3E}">
        <p14:creationId xmlns:p14="http://schemas.microsoft.com/office/powerpoint/2010/main" val="3045909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35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881"/>
            <a:ext cx="8229600" cy="983270"/>
          </a:xfrm>
        </p:spPr>
        <p:txBody>
          <a:bodyPr>
            <a:normAutofit/>
          </a:bodyPr>
          <a:lstStyle>
            <a:lvl1pPr>
              <a:defRPr sz="2400"/>
            </a:lvl1pPr>
          </a:lstStyle>
          <a:p>
            <a:r>
              <a:rPr lang="en-US" dirty="0"/>
              <a:t>Title slide style, 24pt Arial bold</a:t>
            </a:r>
          </a:p>
        </p:txBody>
      </p:sp>
      <p:sp>
        <p:nvSpPr>
          <p:cNvPr id="3" name="Content Placeholder 2"/>
          <p:cNvSpPr>
            <a:spLocks noGrp="1"/>
          </p:cNvSpPr>
          <p:nvPr>
            <p:ph idx="1"/>
          </p:nvPr>
        </p:nvSpPr>
        <p:spPr>
          <a:xfrm>
            <a:off x="457200" y="1200151"/>
            <a:ext cx="8229600" cy="3209537"/>
          </a:xfrm>
        </p:spPr>
        <p:txBody>
          <a:bodyPr lIns="0"/>
          <a:lstStyle>
            <a:lvl1pPr indent="-164592">
              <a:defRPr sz="2000"/>
            </a:lvl1pPr>
            <a:lvl2pPr indent="-164592">
              <a:defRPr sz="1800"/>
            </a:lvl2pPr>
            <a:lvl3pPr indent="-146304">
              <a:defRPr sz="1600"/>
            </a:lvl3pPr>
            <a:lvl4pPr indent="-128016">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grayStJo&amp;Prov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Tree>
    <p:extLst>
      <p:ext uri="{BB962C8B-B14F-4D97-AF65-F5344CB8AC3E}">
        <p14:creationId xmlns:p14="http://schemas.microsoft.com/office/powerpoint/2010/main" val="1986906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4909" y="648640"/>
            <a:ext cx="7291741" cy="1403047"/>
          </a:xfrm>
        </p:spPr>
        <p:txBody>
          <a:bodyPr anchor="b">
            <a:normAutofit/>
          </a:bodyPr>
          <a:lstStyle>
            <a:lvl1pPr algn="ctr">
              <a:defRPr sz="2800" b="1" baseline="0"/>
            </a:lvl1pPr>
          </a:lstStyle>
          <a:p>
            <a:r>
              <a:rPr lang="en-US" dirty="0"/>
              <a:t>Are there any questions</a:t>
            </a:r>
          </a:p>
        </p:txBody>
      </p:sp>
      <p:sp>
        <p:nvSpPr>
          <p:cNvPr id="3" name="Subtitle 2"/>
          <p:cNvSpPr>
            <a:spLocks noGrp="1"/>
          </p:cNvSpPr>
          <p:nvPr>
            <p:ph type="subTitle" idx="1" hasCustomPrompt="1"/>
          </p:nvPr>
        </p:nvSpPr>
        <p:spPr>
          <a:xfrm>
            <a:off x="910632" y="2057138"/>
            <a:ext cx="7285744" cy="1305995"/>
          </a:xfrm>
        </p:spPr>
        <p:txBody>
          <a:bodyPr anchor="t">
            <a:normAutofit/>
          </a:bodyPr>
          <a:lstStyle>
            <a:lvl1pPr marL="0" indent="0" algn="ctr">
              <a:buNone/>
              <a:defRPr sz="2000" baseline="0">
                <a:solidFill>
                  <a:srgbClr val="429644"/>
                </a:solidFill>
                <a:latin typeface="Georgia"/>
                <a:cs typeface="Georgia"/>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Subhead if needed for closing.</a:t>
            </a:r>
          </a:p>
        </p:txBody>
      </p:sp>
      <p:pic>
        <p:nvPicPr>
          <p:cNvPr id="4" name="Picture 3" descr="colorStJo&amp;Prov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038" y="3552448"/>
            <a:ext cx="2006585" cy="525056"/>
          </a:xfrm>
          <a:prstGeom prst="rect">
            <a:avLst/>
          </a:prstGeom>
        </p:spPr>
      </p:pic>
    </p:spTree>
    <p:extLst>
      <p:ext uri="{BB962C8B-B14F-4D97-AF65-F5344CB8AC3E}">
        <p14:creationId xmlns:p14="http://schemas.microsoft.com/office/powerpoint/2010/main" val="334501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Break Blue">
    <p:bg>
      <p:bgPr>
        <a:solidFill>
          <a:srgbClr val="00539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10627"/>
            <a:ext cx="7772400" cy="1021556"/>
          </a:xfrm>
        </p:spPr>
        <p:txBody>
          <a:bodyPr anchor="t">
            <a:normAutofit/>
          </a:bodyPr>
          <a:lstStyle>
            <a:lvl1pPr algn="l">
              <a:defRPr sz="2400" b="1" cap="all" baseline="0">
                <a:solidFill>
                  <a:schemeClr val="bg1"/>
                </a:solidFill>
              </a:defRPr>
            </a:lvl1pPr>
          </a:lstStyle>
          <a:p>
            <a:r>
              <a:rPr lang="en-US" dirty="0"/>
              <a:t>Title Style, 24pt Arial uppercase, </a:t>
            </a:r>
            <a:br>
              <a:rPr lang="en-US" dirty="0"/>
            </a:br>
            <a:r>
              <a:rPr lang="en-US" dirty="0"/>
              <a:t>bold reversed </a:t>
            </a:r>
          </a:p>
        </p:txBody>
      </p:sp>
      <p:sp>
        <p:nvSpPr>
          <p:cNvPr id="3" name="Text Placeholder 2"/>
          <p:cNvSpPr>
            <a:spLocks noGrp="1"/>
          </p:cNvSpPr>
          <p:nvPr>
            <p:ph type="body" idx="1" hasCustomPrompt="1"/>
          </p:nvPr>
        </p:nvSpPr>
        <p:spPr>
          <a:xfrm>
            <a:off x="722313" y="2180035"/>
            <a:ext cx="7772400" cy="1125140"/>
          </a:xfrm>
        </p:spPr>
        <p:txBody>
          <a:bodyPr anchor="b">
            <a:normAutofit/>
          </a:bodyPr>
          <a:lstStyle>
            <a:lvl1pPr marL="0" indent="0">
              <a:buNone/>
              <a:defRPr sz="1600" baseline="0">
                <a:solidFill>
                  <a:schemeClr val="bg1"/>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style, 16pt Georgia reg, reversed</a:t>
            </a:r>
          </a:p>
        </p:txBody>
      </p:sp>
    </p:spTree>
    <p:extLst>
      <p:ext uri="{BB962C8B-B14F-4D97-AF65-F5344CB8AC3E}">
        <p14:creationId xmlns:p14="http://schemas.microsoft.com/office/powerpoint/2010/main" val="107767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Green">
    <p:bg>
      <p:bgPr>
        <a:solidFill>
          <a:srgbClr val="429644"/>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2313" y="3305176"/>
            <a:ext cx="7772400" cy="1021556"/>
          </a:xfrm>
        </p:spPr>
        <p:txBody>
          <a:bodyPr anchor="t">
            <a:normAutofit/>
          </a:bodyPr>
          <a:lstStyle>
            <a:lvl1pPr algn="l">
              <a:defRPr sz="2400" b="1" cap="all">
                <a:solidFill>
                  <a:schemeClr val="bg1"/>
                </a:solidFill>
              </a:defRPr>
            </a:lvl1pPr>
          </a:lstStyle>
          <a:p>
            <a:r>
              <a:rPr lang="en-US" dirty="0"/>
              <a:t>Title Style, 24pt Arial uppercase, </a:t>
            </a:r>
            <a:br>
              <a:rPr lang="en-US" dirty="0"/>
            </a:br>
            <a:r>
              <a:rPr lang="en-US" dirty="0"/>
              <a:t>bold reversed </a:t>
            </a:r>
          </a:p>
        </p:txBody>
      </p:sp>
      <p:sp>
        <p:nvSpPr>
          <p:cNvPr id="9" name="Text Placeholder 2"/>
          <p:cNvSpPr>
            <a:spLocks noGrp="1"/>
          </p:cNvSpPr>
          <p:nvPr>
            <p:ph type="body" idx="1" hasCustomPrompt="1"/>
          </p:nvPr>
        </p:nvSpPr>
        <p:spPr>
          <a:xfrm>
            <a:off x="722313" y="2180035"/>
            <a:ext cx="7772400" cy="1125140"/>
          </a:xfrm>
        </p:spPr>
        <p:txBody>
          <a:bodyPr anchor="b">
            <a:normAutofit/>
          </a:bodyPr>
          <a:lstStyle>
            <a:lvl1pPr marL="0" indent="0">
              <a:buNone/>
              <a:defRPr sz="1600">
                <a:solidFill>
                  <a:schemeClr val="bg1"/>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style, 16pt Georgia reg, reversed</a:t>
            </a:r>
            <a:endParaRPr lang="en-US" dirty="0"/>
          </a:p>
        </p:txBody>
      </p:sp>
    </p:spTree>
    <p:extLst>
      <p:ext uri="{BB962C8B-B14F-4D97-AF65-F5344CB8AC3E}">
        <p14:creationId xmlns:p14="http://schemas.microsoft.com/office/powerpoint/2010/main" val="192954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1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4908" y="648639"/>
            <a:ext cx="7291741" cy="1403047"/>
          </a:xfrm>
        </p:spPr>
        <p:txBody>
          <a:bodyPr anchor="b">
            <a:normAutofit/>
          </a:bodyPr>
          <a:lstStyle>
            <a:lvl1pPr algn="ctr">
              <a:defRPr sz="2800" b="1" baseline="0"/>
            </a:lvl1pPr>
          </a:lstStyle>
          <a:p>
            <a:r>
              <a:rPr lang="en-US" dirty="0"/>
              <a:t>Are there any questions</a:t>
            </a:r>
          </a:p>
        </p:txBody>
      </p:sp>
      <p:sp>
        <p:nvSpPr>
          <p:cNvPr id="3" name="Subtitle 2"/>
          <p:cNvSpPr>
            <a:spLocks noGrp="1"/>
          </p:cNvSpPr>
          <p:nvPr>
            <p:ph type="subTitle" idx="1" hasCustomPrompt="1"/>
          </p:nvPr>
        </p:nvSpPr>
        <p:spPr>
          <a:xfrm>
            <a:off x="910632" y="2057137"/>
            <a:ext cx="7285744" cy="1305995"/>
          </a:xfrm>
        </p:spPr>
        <p:txBody>
          <a:bodyPr anchor="t">
            <a:normAutofit/>
          </a:bodyPr>
          <a:lstStyle>
            <a:lvl1pPr marL="0" indent="0" algn="ctr">
              <a:buNone/>
              <a:defRPr sz="2000" baseline="0">
                <a:solidFill>
                  <a:srgbClr val="429644"/>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if needed for closing.</a:t>
            </a:r>
          </a:p>
        </p:txBody>
      </p:sp>
      <p:pic>
        <p:nvPicPr>
          <p:cNvPr id="4" name="Picture 3" descr="colorStJo&amp;Prov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037" y="3552448"/>
            <a:ext cx="2006585" cy="525056"/>
          </a:xfrm>
          <a:prstGeom prst="rect">
            <a:avLst/>
          </a:prstGeom>
        </p:spPr>
      </p:pic>
    </p:spTree>
    <p:extLst>
      <p:ext uri="{BB962C8B-B14F-4D97-AF65-F5344CB8AC3E}">
        <p14:creationId xmlns:p14="http://schemas.microsoft.com/office/powerpoint/2010/main" val="30118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extBox 34"/>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350" dirty="0"/>
          </a:p>
        </p:txBody>
      </p:sp>
      <p:sp>
        <p:nvSpPr>
          <p:cNvPr id="3" name="Rectangle 10"/>
          <p:cNvSpPr>
            <a:spLocks noGrp="1" noChangeArrowheads="1"/>
          </p:cNvSpPr>
          <p:nvPr>
            <p:ph type="title"/>
          </p:nvPr>
        </p:nvSpPr>
        <p:spPr bwMode="auto">
          <a:xfrm>
            <a:off x="381031" y="390525"/>
            <a:ext cx="8153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p>
        </p:txBody>
      </p:sp>
      <p:sp>
        <p:nvSpPr>
          <p:cNvPr id="5"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151545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4"/>
            <a:ext cx="8229600" cy="993775"/>
          </a:xfrm>
          <a:prstGeom prst="rect">
            <a:avLst/>
          </a:prstGeom>
        </p:spPr>
        <p:txBody>
          <a:bodyPr/>
          <a:lstStyle/>
          <a:p>
            <a:r>
              <a:rPr lang="en-US"/>
              <a:t>Click to edit Master title style</a:t>
            </a:r>
            <a:endParaRPr lang="en-US" dirty="0"/>
          </a:p>
        </p:txBody>
      </p:sp>
      <p:sp>
        <p:nvSpPr>
          <p:cNvPr id="3" name="Rectangle 2"/>
          <p:cNvSpPr/>
          <p:nvPr userDrawn="1"/>
        </p:nvSpPr>
        <p:spPr>
          <a:xfrm>
            <a:off x="7490461" y="4389120"/>
            <a:ext cx="1432560" cy="6324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799" dirty="0">
              <a:solidFill>
                <a:prstClr val="white"/>
              </a:solidFill>
            </a:endParaRPr>
          </a:p>
        </p:txBody>
      </p:sp>
      <p:sp>
        <p:nvSpPr>
          <p:cNvPr id="4" name="Rectangle 3"/>
          <p:cNvSpPr/>
          <p:nvPr userDrawn="1"/>
        </p:nvSpPr>
        <p:spPr>
          <a:xfrm>
            <a:off x="167641" y="4754880"/>
            <a:ext cx="388620" cy="2667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799" dirty="0">
              <a:solidFill>
                <a:prstClr val="white"/>
              </a:solidFill>
            </a:endParaRPr>
          </a:p>
        </p:txBody>
      </p:sp>
      <p:sp>
        <p:nvSpPr>
          <p:cNvPr id="5"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96D6AEF8-5C43-4D2C-BB68-CA8215367BA7}" type="slidenum">
              <a:rPr lang="en-US" altLang="en-US"/>
              <a:pPr/>
              <a:t>‹#›</a:t>
            </a:fld>
            <a:endParaRPr lang="en-US" altLang="en-US" dirty="0"/>
          </a:p>
        </p:txBody>
      </p:sp>
    </p:spTree>
    <p:extLst>
      <p:ext uri="{BB962C8B-B14F-4D97-AF65-F5344CB8AC3E}">
        <p14:creationId xmlns:p14="http://schemas.microsoft.com/office/powerpoint/2010/main" val="56948367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Box 6"/>
          <p:cNvSpPr txBox="1"/>
          <p:nvPr userDrawn="1"/>
        </p:nvSpPr>
        <p:spPr>
          <a:xfrm>
            <a:off x="165370" y="4766548"/>
            <a:ext cx="769567" cy="276999"/>
          </a:xfrm>
          <a:prstGeom prst="rect">
            <a:avLst/>
          </a:prstGeom>
          <a:noFill/>
        </p:spPr>
        <p:txBody>
          <a:bodyPr wrap="square" rtlCol="0">
            <a:spAutoFit/>
          </a:bodyPr>
          <a:lstStyle/>
          <a:p>
            <a:fld id="{FCD8942C-7C1B-6141-A5F7-49FA77A03F75}" type="slidenum">
              <a:rPr lang="en-US" sz="1200" smtClean="0">
                <a:solidFill>
                  <a:schemeClr val="bg1">
                    <a:lumMod val="85000"/>
                  </a:schemeClr>
                </a:solidFill>
              </a:rPr>
              <a:t>‹#›</a:t>
            </a:fld>
            <a:endParaRPr lang="en-US" sz="1200" dirty="0">
              <a:solidFill>
                <a:schemeClr val="bg1">
                  <a:lumMod val="85000"/>
                </a:schemeClr>
              </a:solidFill>
            </a:endParaRPr>
          </a:p>
        </p:txBody>
      </p:sp>
    </p:spTree>
    <p:extLst>
      <p:ext uri="{BB962C8B-B14F-4D97-AF65-F5344CB8AC3E}">
        <p14:creationId xmlns:p14="http://schemas.microsoft.com/office/powerpoint/2010/main" val="15815132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8" r:id="rId5"/>
    <p:sldLayoutId id="2147483655" r:id="rId6"/>
    <p:sldLayoutId id="2147483659" r:id="rId7"/>
    <p:sldLayoutId id="2147483661" r:id="rId8"/>
    <p:sldLayoutId id="2147483662" r:id="rId9"/>
  </p:sldLayoutIdLst>
  <p:hf hdr="0" ftr="0" dt="0"/>
  <p:txStyles>
    <p:titleStyle>
      <a:lvl1pPr algn="l" defTabSz="457200" rtl="0" eaLnBrk="1" latinLnBrk="0" hangingPunct="1">
        <a:spcBef>
          <a:spcPct val="0"/>
        </a:spcBef>
        <a:buNone/>
        <a:defRPr sz="2400" b="1" kern="1200">
          <a:solidFill>
            <a:srgbClr val="00539B"/>
          </a:solidFill>
          <a:latin typeface="Arial"/>
          <a:ea typeface="+mj-ea"/>
          <a:cs typeface="Arial"/>
        </a:defRPr>
      </a:lvl1pPr>
    </p:titleStyle>
    <p:bodyStyle>
      <a:lvl1pPr marL="164592" indent="-164592" algn="l" defTabSz="457200" rtl="0" eaLnBrk="1" latinLnBrk="0" hangingPunct="1">
        <a:spcBef>
          <a:spcPct val="20000"/>
        </a:spcBef>
        <a:buSzPct val="60000"/>
        <a:buFont typeface="Wingdings" charset="2"/>
        <a:buChar char="§"/>
        <a:defRPr sz="2200" kern="1200">
          <a:solidFill>
            <a:schemeClr val="tx1">
              <a:lumMod val="65000"/>
              <a:lumOff val="35000"/>
            </a:schemeClr>
          </a:solidFill>
          <a:latin typeface="Arial"/>
          <a:ea typeface="+mn-ea"/>
          <a:cs typeface="Arial"/>
        </a:defRPr>
      </a:lvl1pPr>
      <a:lvl2pPr marL="374904" indent="-164592" algn="l" defTabSz="457200"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2pPr>
      <a:lvl3pPr marL="502920" indent="-137160" algn="l" defTabSz="457200"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3pPr>
      <a:lvl4pPr marL="685800" indent="-137160" algn="l" defTabSz="457200"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0" y="0"/>
            <a:ext cx="9144000" cy="1112044"/>
          </a:xfrm>
          <a:prstGeom prst="rect">
            <a:avLst/>
          </a:prstGeom>
          <a:no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defRPr/>
            </a:pPr>
            <a:endParaRPr lang="en-US" altLang="en-US" sz="1350" dirty="0">
              <a:solidFill>
                <a:srgbClr val="000000"/>
              </a:solidFill>
              <a:cs typeface="Arial" charset="0"/>
            </a:endParaRPr>
          </a:p>
        </p:txBody>
      </p:sp>
      <p:sp>
        <p:nvSpPr>
          <p:cNvPr id="1027" name="Rectangle 9"/>
          <p:cNvSpPr>
            <a:spLocks noGrp="1" noChangeArrowheads="1"/>
          </p:cNvSpPr>
          <p:nvPr>
            <p:ph type="body" idx="1"/>
          </p:nvPr>
        </p:nvSpPr>
        <p:spPr bwMode="auto">
          <a:xfrm>
            <a:off x="494239" y="1178719"/>
            <a:ext cx="8076922"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0"/>
          <p:cNvSpPr>
            <a:spLocks noGrp="1" noChangeArrowheads="1"/>
          </p:cNvSpPr>
          <p:nvPr>
            <p:ph type="title"/>
          </p:nvPr>
        </p:nvSpPr>
        <p:spPr bwMode="auto">
          <a:xfrm>
            <a:off x="381100" y="390525"/>
            <a:ext cx="815314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grpSp>
        <p:nvGrpSpPr>
          <p:cNvPr id="1029" name="Group 1"/>
          <p:cNvGrpSpPr>
            <a:grpSpLocks/>
          </p:cNvGrpSpPr>
          <p:nvPr/>
        </p:nvGrpSpPr>
        <p:grpSpPr bwMode="auto">
          <a:xfrm>
            <a:off x="410874" y="4838701"/>
            <a:ext cx="8091213" cy="108347"/>
            <a:chOff x="411162" y="6362700"/>
            <a:chExt cx="8091567" cy="145097"/>
          </a:xfrm>
        </p:grpSpPr>
        <p:grpSp>
          <p:nvGrpSpPr>
            <p:cNvPr id="1033" name="Group 71"/>
            <p:cNvGrpSpPr>
              <a:grpSpLocks noChangeAspect="1"/>
            </p:cNvGrpSpPr>
            <p:nvPr userDrawn="1"/>
          </p:nvGrpSpPr>
          <p:grpSpPr bwMode="auto">
            <a:xfrm>
              <a:off x="411162" y="6370637"/>
              <a:ext cx="6045758" cy="137160"/>
              <a:chOff x="0" y="0"/>
              <a:chExt cx="5029200" cy="114300"/>
            </a:xfrm>
          </p:grpSpPr>
          <p:sp>
            <p:nvSpPr>
              <p:cNvPr id="119" name="Flowchart: Data 118"/>
              <p:cNvSpPr/>
              <p:nvPr userDrawn="1"/>
            </p:nvSpPr>
            <p:spPr>
              <a:xfrm>
                <a:off x="0" y="30"/>
                <a:ext cx="228858" cy="114270"/>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0" name="Flowchart: Data 119"/>
              <p:cNvSpPr/>
              <p:nvPr userDrawn="1"/>
            </p:nvSpPr>
            <p:spPr>
              <a:xfrm>
                <a:off x="343783" y="30"/>
                <a:ext cx="227868" cy="114270"/>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1" name="Flowchart: Data 120"/>
              <p:cNvSpPr/>
              <p:nvPr userDrawn="1"/>
            </p:nvSpPr>
            <p:spPr>
              <a:xfrm>
                <a:off x="685585" y="30"/>
                <a:ext cx="229849" cy="114270"/>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2" name="Flowchart: Data 121"/>
              <p:cNvSpPr/>
              <p:nvPr userDrawn="1"/>
            </p:nvSpPr>
            <p:spPr>
              <a:xfrm>
                <a:off x="1028378" y="30"/>
                <a:ext cx="228858" cy="114270"/>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3" name="Flowchart: Data 122"/>
              <p:cNvSpPr/>
              <p:nvPr userDrawn="1"/>
            </p:nvSpPr>
            <p:spPr>
              <a:xfrm>
                <a:off x="1371170" y="30"/>
                <a:ext cx="228858" cy="114270"/>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4" name="Flowchart: Data 123"/>
              <p:cNvSpPr/>
              <p:nvPr userDrawn="1"/>
            </p:nvSpPr>
            <p:spPr>
              <a:xfrm>
                <a:off x="1713963" y="30"/>
                <a:ext cx="228858" cy="114270"/>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5" name="Flowchart: Data 124"/>
              <p:cNvSpPr/>
              <p:nvPr userDrawn="1"/>
            </p:nvSpPr>
            <p:spPr>
              <a:xfrm>
                <a:off x="2057746" y="30"/>
                <a:ext cx="227868" cy="114270"/>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6" name="Flowchart: Data 125"/>
              <p:cNvSpPr/>
              <p:nvPr userDrawn="1"/>
            </p:nvSpPr>
            <p:spPr>
              <a:xfrm>
                <a:off x="2399548" y="30"/>
                <a:ext cx="229849" cy="114270"/>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7" name="Flowchart: Data 126"/>
              <p:cNvSpPr/>
              <p:nvPr userDrawn="1"/>
            </p:nvSpPr>
            <p:spPr>
              <a:xfrm>
                <a:off x="2742340" y="30"/>
                <a:ext cx="228858" cy="114270"/>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8" name="Flowchart: Data 127"/>
              <p:cNvSpPr/>
              <p:nvPr userDrawn="1"/>
            </p:nvSpPr>
            <p:spPr>
              <a:xfrm>
                <a:off x="3086123" y="30"/>
                <a:ext cx="228859" cy="114270"/>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9" name="Flowchart: Data 128"/>
              <p:cNvSpPr/>
              <p:nvPr userDrawn="1"/>
            </p:nvSpPr>
            <p:spPr>
              <a:xfrm>
                <a:off x="3427925" y="30"/>
                <a:ext cx="229849" cy="114270"/>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30" name="Flowchart: Data 129"/>
              <p:cNvSpPr/>
              <p:nvPr userDrawn="1"/>
            </p:nvSpPr>
            <p:spPr>
              <a:xfrm>
                <a:off x="3771708" y="30"/>
                <a:ext cx="227868" cy="114270"/>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31" name="Flowchart: Data 130"/>
              <p:cNvSpPr/>
              <p:nvPr userDrawn="1"/>
            </p:nvSpPr>
            <p:spPr>
              <a:xfrm>
                <a:off x="4113510" y="30"/>
                <a:ext cx="229849" cy="114270"/>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32" name="Flowchart: Data 131"/>
              <p:cNvSpPr/>
              <p:nvPr userDrawn="1"/>
            </p:nvSpPr>
            <p:spPr>
              <a:xfrm>
                <a:off x="4456303" y="30"/>
                <a:ext cx="228858" cy="114270"/>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33" name="Flowchart: Data 132"/>
              <p:cNvSpPr/>
              <p:nvPr userDrawn="1"/>
            </p:nvSpPr>
            <p:spPr>
              <a:xfrm>
                <a:off x="4800086" y="30"/>
                <a:ext cx="228859" cy="114270"/>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grpSp>
        <p:sp>
          <p:nvSpPr>
            <p:cNvPr id="28" name="Flowchart: Data 27"/>
            <p:cNvSpPr/>
            <p:nvPr userDrawn="1"/>
          </p:nvSpPr>
          <p:spPr bwMode="auto">
            <a:xfrm>
              <a:off x="6580476" y="6362700"/>
              <a:ext cx="273927" cy="137124"/>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29" name="Flowchart: Data 28"/>
            <p:cNvSpPr/>
            <p:nvPr userDrawn="1"/>
          </p:nvSpPr>
          <p:spPr bwMode="auto">
            <a:xfrm>
              <a:off x="6991366" y="6362700"/>
              <a:ext cx="276309" cy="137124"/>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30" name="Flowchart: Data 29"/>
            <p:cNvSpPr/>
            <p:nvPr userDrawn="1"/>
          </p:nvSpPr>
          <p:spPr bwMode="auto">
            <a:xfrm>
              <a:off x="7404639" y="6362700"/>
              <a:ext cx="273927" cy="137124"/>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31" name="Flowchart: Data 30"/>
            <p:cNvSpPr/>
            <p:nvPr userDrawn="1"/>
          </p:nvSpPr>
          <p:spPr bwMode="auto">
            <a:xfrm>
              <a:off x="7815529" y="6362700"/>
              <a:ext cx="276309" cy="137124"/>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32" name="Flowchart: Data 31"/>
            <p:cNvSpPr/>
            <p:nvPr userDrawn="1"/>
          </p:nvSpPr>
          <p:spPr bwMode="auto">
            <a:xfrm>
              <a:off x="8227611" y="6362700"/>
              <a:ext cx="275118" cy="137124"/>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grpSp>
      <p:sp>
        <p:nvSpPr>
          <p:cNvPr id="33"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fontAlgn="base">
              <a:spcBef>
                <a:spcPct val="0"/>
              </a:spcBef>
              <a:spcAft>
                <a:spcPct val="0"/>
              </a:spcAft>
            </a:pPr>
            <a:fld id="{96D6AEF8-5C43-4D2C-BB68-CA8215367BA7}" type="slidenum">
              <a:rPr lang="en-US" altLang="en-US" smtClean="0">
                <a:cs typeface="Arial" charset="0"/>
              </a:rPr>
              <a:pPr defTabSz="685800" fontAlgn="base">
                <a:spcBef>
                  <a:spcPct val="0"/>
                </a:spcBef>
                <a:spcAft>
                  <a:spcPct val="0"/>
                </a:spcAft>
              </a:pPr>
              <a:t>‹#›</a:t>
            </a:fld>
            <a:endParaRPr lang="en-US" altLang="en-US" dirty="0">
              <a:cs typeface="Arial" charset="0"/>
            </a:endParaRPr>
          </a:p>
        </p:txBody>
      </p:sp>
      <p:sp>
        <p:nvSpPr>
          <p:cNvPr id="1032" name="TextBox 33"/>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pic>
        <p:nvPicPr>
          <p:cNvPr id="34"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327461" y="200544"/>
            <a:ext cx="1543452" cy="35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71919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hdr="0" ftr="0" dt="0"/>
  <p:txStyles>
    <p:titleStyle>
      <a:lvl1pPr algn="l" rtl="0" eaLnBrk="0" fontAlgn="base" hangingPunct="0">
        <a:spcBef>
          <a:spcPct val="0"/>
        </a:spcBef>
        <a:spcAft>
          <a:spcPct val="0"/>
        </a:spcAft>
        <a:defRPr sz="3000">
          <a:solidFill>
            <a:srgbClr val="003779"/>
          </a:solidFill>
          <a:latin typeface="+mj-lt"/>
          <a:ea typeface="ＭＳ Ｐゴシック" charset="0"/>
          <a:cs typeface="ＭＳ Ｐゴシック" charset="0"/>
        </a:defRPr>
      </a:lvl1pPr>
      <a:lvl2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2pPr>
      <a:lvl3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3pPr>
      <a:lvl4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4pPr>
      <a:lvl5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3000">
          <a:solidFill>
            <a:srgbClr val="F8981D"/>
          </a:solidFill>
          <a:latin typeface="Arial" charset="0"/>
        </a:defRPr>
      </a:lvl6pPr>
      <a:lvl7pPr marL="685800" algn="l" rtl="0" eaLnBrk="1" fontAlgn="base" hangingPunct="1">
        <a:spcBef>
          <a:spcPct val="0"/>
        </a:spcBef>
        <a:spcAft>
          <a:spcPct val="0"/>
        </a:spcAft>
        <a:defRPr sz="3000">
          <a:solidFill>
            <a:srgbClr val="F8981D"/>
          </a:solidFill>
          <a:latin typeface="Arial" charset="0"/>
        </a:defRPr>
      </a:lvl7pPr>
      <a:lvl8pPr marL="1028700" algn="l" rtl="0" eaLnBrk="1" fontAlgn="base" hangingPunct="1">
        <a:spcBef>
          <a:spcPct val="0"/>
        </a:spcBef>
        <a:spcAft>
          <a:spcPct val="0"/>
        </a:spcAft>
        <a:defRPr sz="3000">
          <a:solidFill>
            <a:srgbClr val="F8981D"/>
          </a:solidFill>
          <a:latin typeface="Arial" charset="0"/>
        </a:defRPr>
      </a:lvl8pPr>
      <a:lvl9pPr marL="1371600" algn="l" rtl="0" eaLnBrk="1" fontAlgn="base" hangingPunct="1">
        <a:spcBef>
          <a:spcPct val="0"/>
        </a:spcBef>
        <a:spcAft>
          <a:spcPct val="0"/>
        </a:spcAft>
        <a:defRPr sz="3000">
          <a:solidFill>
            <a:srgbClr val="F8981D"/>
          </a:solidFill>
          <a:latin typeface="Arial" charset="0"/>
        </a:defRPr>
      </a:lvl9pPr>
    </p:titleStyle>
    <p:bodyStyle>
      <a:lvl1pPr marL="257175" indent="-257175" algn="l" rtl="0" eaLnBrk="0" fontAlgn="base" hangingPunct="0">
        <a:spcBef>
          <a:spcPct val="20000"/>
        </a:spcBef>
        <a:spcAft>
          <a:spcPct val="0"/>
        </a:spcAft>
        <a:buChar char="•"/>
        <a:defRPr sz="2400">
          <a:solidFill>
            <a:srgbClr val="003779"/>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Char char="–"/>
        <a:defRPr sz="2100">
          <a:solidFill>
            <a:srgbClr val="003779"/>
          </a:solidFill>
          <a:latin typeface="+mn-lt"/>
          <a:ea typeface="ＭＳ Ｐゴシック" charset="0"/>
        </a:defRPr>
      </a:lvl2pPr>
      <a:lvl3pPr marL="857250" indent="-171450" algn="l" rtl="0" eaLnBrk="0" fontAlgn="base" hangingPunct="0">
        <a:spcBef>
          <a:spcPct val="20000"/>
        </a:spcBef>
        <a:spcAft>
          <a:spcPct val="0"/>
        </a:spcAft>
        <a:buChar char="•"/>
        <a:defRPr sz="1800">
          <a:solidFill>
            <a:srgbClr val="003779"/>
          </a:solidFill>
          <a:latin typeface="+mn-lt"/>
          <a:ea typeface="ＭＳ Ｐゴシック" charset="0"/>
        </a:defRPr>
      </a:lvl3pPr>
      <a:lvl4pPr marL="1200150" indent="-171450" algn="l" rtl="0" eaLnBrk="0" fontAlgn="base" hangingPunct="0">
        <a:spcBef>
          <a:spcPct val="20000"/>
        </a:spcBef>
        <a:spcAft>
          <a:spcPct val="0"/>
        </a:spcAft>
        <a:buChar char="–"/>
        <a:defRPr sz="1500">
          <a:solidFill>
            <a:srgbClr val="003779"/>
          </a:solidFill>
          <a:latin typeface="+mn-lt"/>
          <a:ea typeface="ＭＳ Ｐゴシック" charset="0"/>
        </a:defRPr>
      </a:lvl4pPr>
      <a:lvl5pPr marL="1543050" indent="-171450" algn="l" rtl="0" eaLnBrk="0" fontAlgn="base" hangingPunct="0">
        <a:spcBef>
          <a:spcPct val="20000"/>
        </a:spcBef>
        <a:spcAft>
          <a:spcPct val="0"/>
        </a:spcAft>
        <a:buChar char="»"/>
        <a:defRPr sz="1500">
          <a:solidFill>
            <a:srgbClr val="003779"/>
          </a:solidFill>
          <a:latin typeface="+mn-lt"/>
          <a:ea typeface="ＭＳ Ｐゴシック" charset="0"/>
        </a:defRPr>
      </a:lvl5pPr>
      <a:lvl6pPr marL="1885950" indent="-171450" algn="l" rtl="0" eaLnBrk="1" fontAlgn="base" hangingPunct="1">
        <a:spcBef>
          <a:spcPct val="20000"/>
        </a:spcBef>
        <a:spcAft>
          <a:spcPct val="0"/>
        </a:spcAft>
        <a:buChar char="»"/>
        <a:defRPr sz="1500">
          <a:solidFill>
            <a:schemeClr val="bg1"/>
          </a:solidFill>
          <a:latin typeface="+mn-lt"/>
        </a:defRPr>
      </a:lvl6pPr>
      <a:lvl7pPr marL="2228850" indent="-171450" algn="l" rtl="0" eaLnBrk="1" fontAlgn="base" hangingPunct="1">
        <a:spcBef>
          <a:spcPct val="20000"/>
        </a:spcBef>
        <a:spcAft>
          <a:spcPct val="0"/>
        </a:spcAft>
        <a:buChar char="»"/>
        <a:defRPr sz="1500">
          <a:solidFill>
            <a:schemeClr val="bg1"/>
          </a:solidFill>
          <a:latin typeface="+mn-lt"/>
        </a:defRPr>
      </a:lvl7pPr>
      <a:lvl8pPr marL="2571750" indent="-171450" algn="l" rtl="0" eaLnBrk="1" fontAlgn="base" hangingPunct="1">
        <a:spcBef>
          <a:spcPct val="20000"/>
        </a:spcBef>
        <a:spcAft>
          <a:spcPct val="0"/>
        </a:spcAft>
        <a:buChar char="»"/>
        <a:defRPr sz="1500">
          <a:solidFill>
            <a:schemeClr val="bg1"/>
          </a:solidFill>
          <a:latin typeface="+mn-lt"/>
        </a:defRPr>
      </a:lvl8pPr>
      <a:lvl9pPr marL="2914650" indent="-171450"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0" y="0"/>
            <a:ext cx="9144000" cy="1112044"/>
          </a:xfrm>
          <a:prstGeom prst="rect">
            <a:avLst/>
          </a:prstGeom>
          <a:no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defRPr/>
            </a:pPr>
            <a:endParaRPr lang="en-US" altLang="en-US" sz="1350" dirty="0">
              <a:solidFill>
                <a:srgbClr val="000000"/>
              </a:solidFill>
              <a:cs typeface="Arial" charset="0"/>
            </a:endParaRPr>
          </a:p>
        </p:txBody>
      </p:sp>
      <p:sp>
        <p:nvSpPr>
          <p:cNvPr id="1027" name="Rectangle 9"/>
          <p:cNvSpPr>
            <a:spLocks noGrp="1" noChangeArrowheads="1"/>
          </p:cNvSpPr>
          <p:nvPr>
            <p:ph type="body" idx="1"/>
          </p:nvPr>
        </p:nvSpPr>
        <p:spPr bwMode="auto">
          <a:xfrm>
            <a:off x="494239" y="1178719"/>
            <a:ext cx="8076922"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0"/>
          <p:cNvSpPr>
            <a:spLocks noGrp="1" noChangeArrowheads="1"/>
          </p:cNvSpPr>
          <p:nvPr>
            <p:ph type="title"/>
          </p:nvPr>
        </p:nvSpPr>
        <p:spPr bwMode="auto">
          <a:xfrm>
            <a:off x="381100" y="390525"/>
            <a:ext cx="815314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grpSp>
        <p:nvGrpSpPr>
          <p:cNvPr id="1029" name="Group 1"/>
          <p:cNvGrpSpPr>
            <a:grpSpLocks/>
          </p:cNvGrpSpPr>
          <p:nvPr/>
        </p:nvGrpSpPr>
        <p:grpSpPr bwMode="auto">
          <a:xfrm>
            <a:off x="410874" y="4838701"/>
            <a:ext cx="8091213" cy="108347"/>
            <a:chOff x="411162" y="6362700"/>
            <a:chExt cx="8091567" cy="145097"/>
          </a:xfrm>
        </p:grpSpPr>
        <p:grpSp>
          <p:nvGrpSpPr>
            <p:cNvPr id="1033" name="Group 71"/>
            <p:cNvGrpSpPr>
              <a:grpSpLocks noChangeAspect="1"/>
            </p:cNvGrpSpPr>
            <p:nvPr userDrawn="1"/>
          </p:nvGrpSpPr>
          <p:grpSpPr bwMode="auto">
            <a:xfrm>
              <a:off x="411162" y="6370637"/>
              <a:ext cx="6045758" cy="137160"/>
              <a:chOff x="0" y="0"/>
              <a:chExt cx="5029200" cy="114300"/>
            </a:xfrm>
          </p:grpSpPr>
          <p:sp>
            <p:nvSpPr>
              <p:cNvPr id="119" name="Flowchart: Data 118"/>
              <p:cNvSpPr/>
              <p:nvPr userDrawn="1"/>
            </p:nvSpPr>
            <p:spPr>
              <a:xfrm>
                <a:off x="0" y="30"/>
                <a:ext cx="228858" cy="114270"/>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0" name="Flowchart: Data 119"/>
              <p:cNvSpPr/>
              <p:nvPr userDrawn="1"/>
            </p:nvSpPr>
            <p:spPr>
              <a:xfrm>
                <a:off x="343783" y="30"/>
                <a:ext cx="227868" cy="114270"/>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1" name="Flowchart: Data 120"/>
              <p:cNvSpPr/>
              <p:nvPr userDrawn="1"/>
            </p:nvSpPr>
            <p:spPr>
              <a:xfrm>
                <a:off x="685585" y="30"/>
                <a:ext cx="229849" cy="114270"/>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2" name="Flowchart: Data 121"/>
              <p:cNvSpPr/>
              <p:nvPr userDrawn="1"/>
            </p:nvSpPr>
            <p:spPr>
              <a:xfrm>
                <a:off x="1028378" y="30"/>
                <a:ext cx="228858" cy="114270"/>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3" name="Flowchart: Data 122"/>
              <p:cNvSpPr/>
              <p:nvPr userDrawn="1"/>
            </p:nvSpPr>
            <p:spPr>
              <a:xfrm>
                <a:off x="1371170" y="30"/>
                <a:ext cx="228858" cy="114270"/>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4" name="Flowchart: Data 123"/>
              <p:cNvSpPr/>
              <p:nvPr userDrawn="1"/>
            </p:nvSpPr>
            <p:spPr>
              <a:xfrm>
                <a:off x="1713963" y="30"/>
                <a:ext cx="228858" cy="114270"/>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5" name="Flowchart: Data 124"/>
              <p:cNvSpPr/>
              <p:nvPr userDrawn="1"/>
            </p:nvSpPr>
            <p:spPr>
              <a:xfrm>
                <a:off x="2057746" y="30"/>
                <a:ext cx="227868" cy="114270"/>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6" name="Flowchart: Data 125"/>
              <p:cNvSpPr/>
              <p:nvPr userDrawn="1"/>
            </p:nvSpPr>
            <p:spPr>
              <a:xfrm>
                <a:off x="2399548" y="30"/>
                <a:ext cx="229849" cy="114270"/>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7" name="Flowchart: Data 126"/>
              <p:cNvSpPr/>
              <p:nvPr userDrawn="1"/>
            </p:nvSpPr>
            <p:spPr>
              <a:xfrm>
                <a:off x="2742340" y="30"/>
                <a:ext cx="228858" cy="114270"/>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8" name="Flowchart: Data 127"/>
              <p:cNvSpPr/>
              <p:nvPr userDrawn="1"/>
            </p:nvSpPr>
            <p:spPr>
              <a:xfrm>
                <a:off x="3086123" y="30"/>
                <a:ext cx="228859" cy="114270"/>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29" name="Flowchart: Data 128"/>
              <p:cNvSpPr/>
              <p:nvPr userDrawn="1"/>
            </p:nvSpPr>
            <p:spPr>
              <a:xfrm>
                <a:off x="3427925" y="30"/>
                <a:ext cx="229849" cy="114270"/>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30" name="Flowchart: Data 129"/>
              <p:cNvSpPr/>
              <p:nvPr userDrawn="1"/>
            </p:nvSpPr>
            <p:spPr>
              <a:xfrm>
                <a:off x="3771708" y="30"/>
                <a:ext cx="227868" cy="114270"/>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31" name="Flowchart: Data 130"/>
              <p:cNvSpPr/>
              <p:nvPr userDrawn="1"/>
            </p:nvSpPr>
            <p:spPr>
              <a:xfrm>
                <a:off x="4113510" y="30"/>
                <a:ext cx="229849" cy="114270"/>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32" name="Flowchart: Data 131"/>
              <p:cNvSpPr/>
              <p:nvPr userDrawn="1"/>
            </p:nvSpPr>
            <p:spPr>
              <a:xfrm>
                <a:off x="4456303" y="30"/>
                <a:ext cx="228858" cy="114270"/>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133" name="Flowchart: Data 132"/>
              <p:cNvSpPr/>
              <p:nvPr userDrawn="1"/>
            </p:nvSpPr>
            <p:spPr>
              <a:xfrm>
                <a:off x="4800086" y="30"/>
                <a:ext cx="228859" cy="114270"/>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grpSp>
        <p:sp>
          <p:nvSpPr>
            <p:cNvPr id="28" name="Flowchart: Data 27"/>
            <p:cNvSpPr/>
            <p:nvPr userDrawn="1"/>
          </p:nvSpPr>
          <p:spPr bwMode="auto">
            <a:xfrm>
              <a:off x="6580476" y="6362700"/>
              <a:ext cx="273927" cy="137124"/>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29" name="Flowchart: Data 28"/>
            <p:cNvSpPr/>
            <p:nvPr userDrawn="1"/>
          </p:nvSpPr>
          <p:spPr bwMode="auto">
            <a:xfrm>
              <a:off x="6991366" y="6362700"/>
              <a:ext cx="276309" cy="137124"/>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30" name="Flowchart: Data 29"/>
            <p:cNvSpPr/>
            <p:nvPr userDrawn="1"/>
          </p:nvSpPr>
          <p:spPr bwMode="auto">
            <a:xfrm>
              <a:off x="7404639" y="6362700"/>
              <a:ext cx="273927" cy="137124"/>
            </a:xfrm>
            <a:prstGeom prst="flowChartInputOutput">
              <a:avLst/>
            </a:prstGeom>
            <a:solidFill>
              <a:srgbClr val="429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31" name="Flowchart: Data 30"/>
            <p:cNvSpPr/>
            <p:nvPr userDrawn="1"/>
          </p:nvSpPr>
          <p:spPr bwMode="auto">
            <a:xfrm>
              <a:off x="7815529" y="6362700"/>
              <a:ext cx="276309" cy="137124"/>
            </a:xfrm>
            <a:prstGeom prst="flowChartInputOutput">
              <a:avLst/>
            </a:prstGeom>
            <a:solidFill>
              <a:srgbClr val="0037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sp>
          <p:nvSpPr>
            <p:cNvPr id="32" name="Flowchart: Data 31"/>
            <p:cNvSpPr/>
            <p:nvPr userDrawn="1"/>
          </p:nvSpPr>
          <p:spPr bwMode="auto">
            <a:xfrm>
              <a:off x="8227611" y="6362700"/>
              <a:ext cx="275118" cy="137124"/>
            </a:xfrm>
            <a:prstGeom prst="flowChartInputOutput">
              <a:avLst/>
            </a:prstGeom>
            <a:solidFill>
              <a:srgbClr val="EF85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en-US" sz="1350" dirty="0">
                <a:solidFill>
                  <a:srgbClr val="FFFFFF"/>
                </a:solidFill>
              </a:endParaRPr>
            </a:p>
          </p:txBody>
        </p:sp>
      </p:grpSp>
      <p:sp>
        <p:nvSpPr>
          <p:cNvPr id="33" name="Slide Number Placeholder 5"/>
          <p:cNvSpPr>
            <a:spLocks noGrp="1"/>
          </p:cNvSpPr>
          <p:nvPr>
            <p:ph type="sldNum" sz="quarter" idx="4"/>
          </p:nvPr>
        </p:nvSpPr>
        <p:spPr>
          <a:xfrm>
            <a:off x="6926479" y="4804173"/>
            <a:ext cx="205674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fontAlgn="base">
              <a:spcBef>
                <a:spcPct val="0"/>
              </a:spcBef>
              <a:spcAft>
                <a:spcPct val="0"/>
              </a:spcAft>
            </a:pPr>
            <a:fld id="{96D6AEF8-5C43-4D2C-BB68-CA8215367BA7}" type="slidenum">
              <a:rPr lang="en-US" altLang="en-US" smtClean="0">
                <a:cs typeface="Arial" charset="0"/>
              </a:rPr>
              <a:pPr defTabSz="685800" fontAlgn="base">
                <a:spcBef>
                  <a:spcPct val="0"/>
                </a:spcBef>
                <a:spcAft>
                  <a:spcPct val="0"/>
                </a:spcAft>
              </a:pPr>
              <a:t>‹#›</a:t>
            </a:fld>
            <a:endParaRPr lang="en-US" altLang="en-US" dirty="0">
              <a:cs typeface="Arial" charset="0"/>
            </a:endParaRPr>
          </a:p>
        </p:txBody>
      </p:sp>
      <p:sp>
        <p:nvSpPr>
          <p:cNvPr id="1032" name="TextBox 33"/>
          <p:cNvSpPr txBox="1">
            <a:spLocks noChangeArrowheads="1"/>
          </p:cNvSpPr>
          <p:nvPr userDrawn="1"/>
        </p:nvSpPr>
        <p:spPr bwMode="auto">
          <a:xfrm>
            <a:off x="284634" y="4743450"/>
            <a:ext cx="8346073"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eaLnBrk="1" fontAlgn="base" hangingPunct="1">
              <a:spcBef>
                <a:spcPct val="0"/>
              </a:spcBef>
              <a:spcAft>
                <a:spcPct val="0"/>
              </a:spcAft>
              <a:defRPr/>
            </a:pPr>
            <a:endParaRPr lang="en-US" altLang="en-US" sz="1350" dirty="0">
              <a:solidFill>
                <a:srgbClr val="000000"/>
              </a:solidFill>
            </a:endParaRPr>
          </a:p>
        </p:txBody>
      </p:sp>
    </p:spTree>
    <p:extLst>
      <p:ext uri="{BB962C8B-B14F-4D97-AF65-F5344CB8AC3E}">
        <p14:creationId xmlns:p14="http://schemas.microsoft.com/office/powerpoint/2010/main" val="32064908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hdr="0" ftr="0" dt="0"/>
  <p:txStyles>
    <p:titleStyle>
      <a:lvl1pPr algn="l" rtl="0" eaLnBrk="0" fontAlgn="base" hangingPunct="0">
        <a:spcBef>
          <a:spcPct val="0"/>
        </a:spcBef>
        <a:spcAft>
          <a:spcPct val="0"/>
        </a:spcAft>
        <a:defRPr sz="3000">
          <a:solidFill>
            <a:srgbClr val="003779"/>
          </a:solidFill>
          <a:latin typeface="+mj-lt"/>
          <a:ea typeface="ＭＳ Ｐゴシック" charset="0"/>
          <a:cs typeface="ＭＳ Ｐゴシック" charset="0"/>
        </a:defRPr>
      </a:lvl1pPr>
      <a:lvl2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2pPr>
      <a:lvl3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3pPr>
      <a:lvl4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4pPr>
      <a:lvl5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3000">
          <a:solidFill>
            <a:srgbClr val="F8981D"/>
          </a:solidFill>
          <a:latin typeface="Arial" charset="0"/>
        </a:defRPr>
      </a:lvl6pPr>
      <a:lvl7pPr marL="685800" algn="l" rtl="0" eaLnBrk="1" fontAlgn="base" hangingPunct="1">
        <a:spcBef>
          <a:spcPct val="0"/>
        </a:spcBef>
        <a:spcAft>
          <a:spcPct val="0"/>
        </a:spcAft>
        <a:defRPr sz="3000">
          <a:solidFill>
            <a:srgbClr val="F8981D"/>
          </a:solidFill>
          <a:latin typeface="Arial" charset="0"/>
        </a:defRPr>
      </a:lvl7pPr>
      <a:lvl8pPr marL="1028700" algn="l" rtl="0" eaLnBrk="1" fontAlgn="base" hangingPunct="1">
        <a:spcBef>
          <a:spcPct val="0"/>
        </a:spcBef>
        <a:spcAft>
          <a:spcPct val="0"/>
        </a:spcAft>
        <a:defRPr sz="3000">
          <a:solidFill>
            <a:srgbClr val="F8981D"/>
          </a:solidFill>
          <a:latin typeface="Arial" charset="0"/>
        </a:defRPr>
      </a:lvl8pPr>
      <a:lvl9pPr marL="1371600" algn="l" rtl="0" eaLnBrk="1" fontAlgn="base" hangingPunct="1">
        <a:spcBef>
          <a:spcPct val="0"/>
        </a:spcBef>
        <a:spcAft>
          <a:spcPct val="0"/>
        </a:spcAft>
        <a:defRPr sz="3000">
          <a:solidFill>
            <a:srgbClr val="F8981D"/>
          </a:solidFill>
          <a:latin typeface="Arial" charset="0"/>
        </a:defRPr>
      </a:lvl9pPr>
    </p:titleStyle>
    <p:bodyStyle>
      <a:lvl1pPr marL="257175" indent="-257175" algn="l" rtl="0" eaLnBrk="0" fontAlgn="base" hangingPunct="0">
        <a:spcBef>
          <a:spcPct val="20000"/>
        </a:spcBef>
        <a:spcAft>
          <a:spcPct val="0"/>
        </a:spcAft>
        <a:buChar char="•"/>
        <a:defRPr sz="2400">
          <a:solidFill>
            <a:srgbClr val="003779"/>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Char char="–"/>
        <a:defRPr sz="2100">
          <a:solidFill>
            <a:srgbClr val="003779"/>
          </a:solidFill>
          <a:latin typeface="+mn-lt"/>
          <a:ea typeface="ＭＳ Ｐゴシック" charset="0"/>
        </a:defRPr>
      </a:lvl2pPr>
      <a:lvl3pPr marL="857250" indent="-171450" algn="l" rtl="0" eaLnBrk="0" fontAlgn="base" hangingPunct="0">
        <a:spcBef>
          <a:spcPct val="20000"/>
        </a:spcBef>
        <a:spcAft>
          <a:spcPct val="0"/>
        </a:spcAft>
        <a:buChar char="•"/>
        <a:defRPr sz="1800">
          <a:solidFill>
            <a:srgbClr val="003779"/>
          </a:solidFill>
          <a:latin typeface="+mn-lt"/>
          <a:ea typeface="ＭＳ Ｐゴシック" charset="0"/>
        </a:defRPr>
      </a:lvl3pPr>
      <a:lvl4pPr marL="1200150" indent="-171450" algn="l" rtl="0" eaLnBrk="0" fontAlgn="base" hangingPunct="0">
        <a:spcBef>
          <a:spcPct val="20000"/>
        </a:spcBef>
        <a:spcAft>
          <a:spcPct val="0"/>
        </a:spcAft>
        <a:buChar char="–"/>
        <a:defRPr sz="1500">
          <a:solidFill>
            <a:srgbClr val="003779"/>
          </a:solidFill>
          <a:latin typeface="+mn-lt"/>
          <a:ea typeface="ＭＳ Ｐゴシック" charset="0"/>
        </a:defRPr>
      </a:lvl4pPr>
      <a:lvl5pPr marL="1543050" indent="-171450" algn="l" rtl="0" eaLnBrk="0" fontAlgn="base" hangingPunct="0">
        <a:spcBef>
          <a:spcPct val="20000"/>
        </a:spcBef>
        <a:spcAft>
          <a:spcPct val="0"/>
        </a:spcAft>
        <a:buChar char="»"/>
        <a:defRPr sz="1500">
          <a:solidFill>
            <a:srgbClr val="003779"/>
          </a:solidFill>
          <a:latin typeface="+mn-lt"/>
          <a:ea typeface="ＭＳ Ｐゴシック" charset="0"/>
        </a:defRPr>
      </a:lvl5pPr>
      <a:lvl6pPr marL="1885950" indent="-171450" algn="l" rtl="0" eaLnBrk="1" fontAlgn="base" hangingPunct="1">
        <a:spcBef>
          <a:spcPct val="20000"/>
        </a:spcBef>
        <a:spcAft>
          <a:spcPct val="0"/>
        </a:spcAft>
        <a:buChar char="»"/>
        <a:defRPr sz="1500">
          <a:solidFill>
            <a:schemeClr val="bg1"/>
          </a:solidFill>
          <a:latin typeface="+mn-lt"/>
        </a:defRPr>
      </a:lvl6pPr>
      <a:lvl7pPr marL="2228850" indent="-171450" algn="l" rtl="0" eaLnBrk="1" fontAlgn="base" hangingPunct="1">
        <a:spcBef>
          <a:spcPct val="20000"/>
        </a:spcBef>
        <a:spcAft>
          <a:spcPct val="0"/>
        </a:spcAft>
        <a:buChar char="»"/>
        <a:defRPr sz="1500">
          <a:solidFill>
            <a:schemeClr val="bg1"/>
          </a:solidFill>
          <a:latin typeface="+mn-lt"/>
        </a:defRPr>
      </a:lvl7pPr>
      <a:lvl8pPr marL="2571750" indent="-171450" algn="l" rtl="0" eaLnBrk="1" fontAlgn="base" hangingPunct="1">
        <a:spcBef>
          <a:spcPct val="20000"/>
        </a:spcBef>
        <a:spcAft>
          <a:spcPct val="0"/>
        </a:spcAft>
        <a:buChar char="»"/>
        <a:defRPr sz="1500">
          <a:solidFill>
            <a:schemeClr val="bg1"/>
          </a:solidFill>
          <a:latin typeface="+mn-lt"/>
        </a:defRPr>
      </a:lvl8pPr>
      <a:lvl9pPr marL="2914650" indent="-171450"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Box 6"/>
          <p:cNvSpPr txBox="1"/>
          <p:nvPr userDrawn="1"/>
        </p:nvSpPr>
        <p:spPr>
          <a:xfrm>
            <a:off x="165371" y="4766549"/>
            <a:ext cx="769567" cy="276999"/>
          </a:xfrm>
          <a:prstGeom prst="rect">
            <a:avLst/>
          </a:prstGeom>
          <a:noFill/>
        </p:spPr>
        <p:txBody>
          <a:bodyPr wrap="square" rtlCol="0">
            <a:spAutoFit/>
          </a:bodyPr>
          <a:lstStyle/>
          <a:p>
            <a:pPr defTabSz="685800"/>
            <a:fld id="{FCD8942C-7C1B-6141-A5F7-49FA77A03F75}" type="slidenum">
              <a:rPr lang="en-US" sz="1200" smtClean="0">
                <a:solidFill>
                  <a:prstClr val="white">
                    <a:lumMod val="85000"/>
                  </a:prstClr>
                </a:solidFill>
              </a:rPr>
              <a:pPr defTabSz="685800"/>
              <a:t>‹#›</a:t>
            </a:fld>
            <a:endParaRPr lang="en-US" sz="1200" dirty="0">
              <a:solidFill>
                <a:prstClr val="white">
                  <a:lumMod val="85000"/>
                </a:prstClr>
              </a:solidFill>
            </a:endParaRPr>
          </a:p>
        </p:txBody>
      </p:sp>
    </p:spTree>
    <p:extLst>
      <p:ext uri="{BB962C8B-B14F-4D97-AF65-F5344CB8AC3E}">
        <p14:creationId xmlns:p14="http://schemas.microsoft.com/office/powerpoint/2010/main" val="39165503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dt="0"/>
  <p:txStyles>
    <p:titleStyle>
      <a:lvl1pPr algn="l" defTabSz="457189" rtl="0" eaLnBrk="1" latinLnBrk="0" hangingPunct="1">
        <a:spcBef>
          <a:spcPct val="0"/>
        </a:spcBef>
        <a:buNone/>
        <a:defRPr sz="2400" b="1" kern="1200">
          <a:solidFill>
            <a:srgbClr val="00539B"/>
          </a:solidFill>
          <a:latin typeface="Arial"/>
          <a:ea typeface="+mj-ea"/>
          <a:cs typeface="Arial"/>
        </a:defRPr>
      </a:lvl1pPr>
    </p:titleStyle>
    <p:bodyStyle>
      <a:lvl1pPr marL="164588" indent="-164588" algn="l" defTabSz="457189" rtl="0" eaLnBrk="1" latinLnBrk="0" hangingPunct="1">
        <a:spcBef>
          <a:spcPct val="20000"/>
        </a:spcBef>
        <a:buSzPct val="60000"/>
        <a:buFont typeface="Wingdings" charset="2"/>
        <a:buChar char="§"/>
        <a:defRPr sz="2200" kern="1200">
          <a:solidFill>
            <a:schemeClr val="tx1">
              <a:lumMod val="65000"/>
              <a:lumOff val="35000"/>
            </a:schemeClr>
          </a:solidFill>
          <a:latin typeface="Arial"/>
          <a:ea typeface="+mn-ea"/>
          <a:cs typeface="Arial"/>
        </a:defRPr>
      </a:lvl1pPr>
      <a:lvl2pPr marL="374895" indent="-164588" algn="l" defTabSz="457189" rtl="0" eaLnBrk="1" latinLnBrk="0" hangingPunct="1">
        <a:spcBef>
          <a:spcPct val="20000"/>
        </a:spcBef>
        <a:buSzPct val="60000"/>
        <a:buFont typeface="Wingdings" charset="2"/>
        <a:buChar char="§"/>
        <a:defRPr sz="2000" kern="1200">
          <a:solidFill>
            <a:schemeClr val="tx1">
              <a:lumMod val="65000"/>
              <a:lumOff val="35000"/>
            </a:schemeClr>
          </a:solidFill>
          <a:latin typeface="Arial"/>
          <a:ea typeface="+mn-ea"/>
          <a:cs typeface="Arial"/>
        </a:defRPr>
      </a:lvl2pPr>
      <a:lvl3pPr marL="502907" indent="-137156" algn="l" defTabSz="457189" rtl="0" eaLnBrk="1" latinLnBrk="0" hangingPunct="1">
        <a:spcBef>
          <a:spcPct val="20000"/>
        </a:spcBef>
        <a:buSzPct val="60000"/>
        <a:buFont typeface="Wingdings" charset="2"/>
        <a:buChar char="§"/>
        <a:defRPr sz="1800" kern="1200">
          <a:solidFill>
            <a:schemeClr val="tx1">
              <a:lumMod val="65000"/>
              <a:lumOff val="35000"/>
            </a:schemeClr>
          </a:solidFill>
          <a:latin typeface="Arial"/>
          <a:ea typeface="+mn-ea"/>
          <a:cs typeface="Arial"/>
        </a:defRPr>
      </a:lvl3pPr>
      <a:lvl4pPr marL="685783" indent="-137156" algn="l" defTabSz="457189" rtl="0" eaLnBrk="1" latinLnBrk="0" hangingPunct="1">
        <a:spcBef>
          <a:spcPct val="20000"/>
        </a:spcBef>
        <a:buSzPct val="60000"/>
        <a:buFont typeface="Wingdings" charset="2"/>
        <a:buChar char="§"/>
        <a:defRPr sz="1600" kern="1200">
          <a:solidFill>
            <a:schemeClr val="tx1">
              <a:lumMod val="65000"/>
              <a:lumOff val="35000"/>
            </a:schemeClr>
          </a:solidFill>
          <a:latin typeface="Arial"/>
          <a:ea typeface="+mn-ea"/>
          <a:cs typeface="Arial"/>
        </a:defRPr>
      </a:lvl4pPr>
      <a:lvl5pPr marL="2057348" indent="-228594" algn="l" defTabSz="457189" rtl="0" eaLnBrk="1" latinLnBrk="0" hangingPunct="1">
        <a:spcBef>
          <a:spcPct val="20000"/>
        </a:spcBef>
        <a:buSzPct val="60000"/>
        <a:buFont typeface="Wingdings" charset="2"/>
        <a:buChar char="§"/>
        <a:defRPr sz="2000" kern="1200">
          <a:solidFill>
            <a:srgbClr val="00539B"/>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mailto:%20kristina.smith@providence.org" TargetMode="External"/><Relationship Id="rId2" Type="http://schemas.openxmlformats.org/officeDocument/2006/relationships/hyperlink" Target="mailto:%20darrin.godin@stjoe.org" TargetMode="Externa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8.xml"/><Relationship Id="rId7" Type="http://schemas.openxmlformats.org/officeDocument/2006/relationships/image" Target="../media/image18.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jpeg"/><Relationship Id="rId10" Type="http://schemas.openxmlformats.org/officeDocument/2006/relationships/image" Target="../media/image22.png"/><Relationship Id="rId4" Type="http://schemas.openxmlformats.org/officeDocument/2006/relationships/notesSlide" Target="../notesSlides/notesSlide8.xml"/><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092" y="2160574"/>
            <a:ext cx="8621486" cy="1403047"/>
          </a:xfrm>
        </p:spPr>
        <p:txBody>
          <a:bodyPr>
            <a:normAutofit/>
          </a:bodyPr>
          <a:lstStyle/>
          <a:p>
            <a:r>
              <a:rPr lang="en-US" dirty="0"/>
              <a:t>Health 2.0 &amp; ISFP: Communication Toolkit</a:t>
            </a:r>
            <a:br>
              <a:rPr lang="en-US" dirty="0"/>
            </a:br>
            <a:r>
              <a:rPr lang="en-US" sz="1400" dirty="0"/>
              <a:t>U</a:t>
            </a:r>
            <a:r>
              <a:rPr lang="en-US" sz="1400" dirty="0" smtClean="0"/>
              <a:t>pdated: March </a:t>
            </a:r>
            <a:r>
              <a:rPr lang="en-US" sz="1400" dirty="0"/>
              <a:t>2018</a:t>
            </a:r>
          </a:p>
        </p:txBody>
      </p:sp>
    </p:spTree>
    <p:extLst>
      <p:ext uri="{BB962C8B-B14F-4D97-AF65-F5344CB8AC3E}">
        <p14:creationId xmlns:p14="http://schemas.microsoft.com/office/powerpoint/2010/main" val="160713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91" y="717823"/>
            <a:ext cx="8775511" cy="4308872"/>
          </a:xfrm>
          <a:prstGeom prst="rect">
            <a:avLst/>
          </a:prstGeom>
        </p:spPr>
        <p:txBody>
          <a:bodyPr wrap="square">
            <a:spAutoFit/>
          </a:bodyPr>
          <a:lstStyle/>
          <a:p>
            <a:pPr marR="137160" lvl="0"/>
            <a:r>
              <a:rPr lang="en-US" sz="1200" b="1" dirty="0">
                <a:solidFill>
                  <a:srgbClr val="00338E"/>
                </a:solidFill>
              </a:rPr>
              <a:t>Our focus for 2018-2022</a:t>
            </a:r>
          </a:p>
          <a:p>
            <a:pPr marR="137160" lvl="0"/>
            <a:endParaRPr lang="en-US" sz="1200" dirty="0"/>
          </a:p>
          <a:p>
            <a:pPr marR="137160" lvl="0"/>
            <a:r>
              <a:rPr lang="en-US" sz="1200" dirty="0">
                <a:solidFill>
                  <a:schemeClr val="tx1">
                    <a:lumMod val="65000"/>
                    <a:lumOff val="35000"/>
                  </a:schemeClr>
                </a:solidFill>
              </a:rPr>
              <a:t>Three strategic areas:</a:t>
            </a:r>
          </a:p>
          <a:p>
            <a:pPr marL="628650" marR="137160" lvl="1" indent="-171450">
              <a:buFont typeface="Arial" panose="020B0604020202020204" pitchFamily="34" charset="0"/>
              <a:buChar char="•"/>
            </a:pPr>
            <a:r>
              <a:rPr lang="en-US" sz="1200" dirty="0">
                <a:solidFill>
                  <a:schemeClr val="tx1">
                    <a:lumMod val="65000"/>
                    <a:lumOff val="35000"/>
                  </a:schemeClr>
                </a:solidFill>
              </a:rPr>
              <a:t>Strengthen the Core</a:t>
            </a:r>
          </a:p>
          <a:p>
            <a:pPr marL="628650" marR="137160" lvl="1" indent="-171450">
              <a:buFont typeface="Arial" panose="020B0604020202020204" pitchFamily="34" charset="0"/>
              <a:buChar char="•"/>
            </a:pPr>
            <a:r>
              <a:rPr lang="en-US" sz="1200" dirty="0">
                <a:solidFill>
                  <a:schemeClr val="tx1">
                    <a:lumMod val="65000"/>
                    <a:lumOff val="35000"/>
                  </a:schemeClr>
                </a:solidFill>
              </a:rPr>
              <a:t>Be Our Communities’ Health Partner</a:t>
            </a:r>
          </a:p>
          <a:p>
            <a:pPr marL="628650" marR="137160" lvl="1" indent="-171450">
              <a:buFont typeface="Arial" panose="020B0604020202020204" pitchFamily="34" charset="0"/>
              <a:buChar char="•"/>
            </a:pPr>
            <a:r>
              <a:rPr lang="en-US" sz="1200" dirty="0">
                <a:solidFill>
                  <a:schemeClr val="tx1">
                    <a:lumMod val="65000"/>
                    <a:lumOff val="35000"/>
                  </a:schemeClr>
                </a:solidFill>
              </a:rPr>
              <a:t>Transform Our Future</a:t>
            </a:r>
          </a:p>
          <a:p>
            <a:pPr marR="137160" lvl="0"/>
            <a:endParaRPr lang="en-US" sz="1200" dirty="0">
              <a:solidFill>
                <a:schemeClr val="tx1">
                  <a:lumMod val="65000"/>
                  <a:lumOff val="35000"/>
                </a:schemeClr>
              </a:solidFill>
              <a:ea typeface="Times New Roman" panose="02020603050405020304" pitchFamily="18" charset="0"/>
            </a:endParaRPr>
          </a:p>
          <a:p>
            <a:pPr marR="137160" lvl="0"/>
            <a:r>
              <a:rPr lang="en-US" sz="1200" dirty="0">
                <a:solidFill>
                  <a:schemeClr val="tx1">
                    <a:lumMod val="65000"/>
                    <a:lumOff val="35000"/>
                  </a:schemeClr>
                </a:solidFill>
                <a:ea typeface="Times New Roman" panose="02020603050405020304" pitchFamily="18" charset="0"/>
              </a:rPr>
              <a:t>Health 2.0 requires a strong infrastructure to support our vision. To </a:t>
            </a:r>
            <a:r>
              <a:rPr lang="en-US" sz="1200" b="1" dirty="0">
                <a:solidFill>
                  <a:schemeClr val="tx1">
                    <a:lumMod val="65000"/>
                    <a:lumOff val="35000"/>
                  </a:schemeClr>
                </a:solidFill>
                <a:ea typeface="Times New Roman" panose="02020603050405020304" pitchFamily="18" charset="0"/>
              </a:rPr>
              <a:t>Strengthen the Core</a:t>
            </a:r>
            <a:r>
              <a:rPr lang="en-US" sz="1200" dirty="0">
                <a:solidFill>
                  <a:schemeClr val="tx1">
                    <a:lumMod val="65000"/>
                    <a:lumOff val="35000"/>
                  </a:schemeClr>
                </a:solidFill>
                <a:ea typeface="Times New Roman" panose="02020603050405020304" pitchFamily="18" charset="0"/>
              </a:rPr>
              <a:t>, we will maximize the value of our existing operations, continue to focus on our caregivers and providers, achieve excellence in clinical care, efficiency and financial results, to ensure value for those we serve. When people seek out our services, on the most important day of their lives, we need to be there and we need to be strong.</a:t>
            </a:r>
          </a:p>
          <a:p>
            <a:pPr marR="137160" lvl="0"/>
            <a:endParaRPr lang="en-US" sz="1200" dirty="0">
              <a:solidFill>
                <a:schemeClr val="tx1">
                  <a:lumMod val="65000"/>
                  <a:lumOff val="35000"/>
                </a:schemeClr>
              </a:solidFill>
              <a:ea typeface="Times New Roman" panose="02020603050405020304" pitchFamily="18" charset="0"/>
            </a:endParaRPr>
          </a:p>
          <a:p>
            <a:r>
              <a:rPr lang="en-US" sz="1200" dirty="0">
                <a:solidFill>
                  <a:schemeClr val="tx1">
                    <a:lumMod val="65000"/>
                    <a:lumOff val="35000"/>
                  </a:schemeClr>
                </a:solidFill>
              </a:rPr>
              <a:t>As we move beyond our traditional clinical settings, we commit to </a:t>
            </a:r>
            <a:r>
              <a:rPr lang="en-US" sz="1200" b="1" dirty="0">
                <a:solidFill>
                  <a:schemeClr val="tx1">
                    <a:lumMod val="65000"/>
                    <a:lumOff val="35000"/>
                  </a:schemeClr>
                </a:solidFill>
              </a:rPr>
              <a:t>Be Our Communities’ Health Partner</a:t>
            </a:r>
            <a:r>
              <a:rPr lang="en-US" sz="1200" dirty="0">
                <a:solidFill>
                  <a:schemeClr val="tx1">
                    <a:lumMod val="65000"/>
                    <a:lumOff val="35000"/>
                  </a:schemeClr>
                </a:solidFill>
              </a:rPr>
              <a:t>, providing services and collaborating with others to improve care and outcomes for the populations we serve. We will place special attention on leading the way in improving our nation’s mental health and well-being and addressing social factors that impact health. What our communities need will vary across our diverse geographies, and we will partner to respond to those unique local needs.</a:t>
            </a:r>
          </a:p>
          <a:p>
            <a:endParaRPr lang="en-US" sz="1200" dirty="0">
              <a:solidFill>
                <a:schemeClr val="tx1">
                  <a:lumMod val="65000"/>
                  <a:lumOff val="35000"/>
                </a:schemeClr>
              </a:solidFill>
            </a:endParaRPr>
          </a:p>
          <a:p>
            <a:r>
              <a:rPr lang="en-US" sz="1200" dirty="0">
                <a:solidFill>
                  <a:schemeClr val="tx1">
                    <a:lumMod val="65000"/>
                    <a:lumOff val="35000"/>
                  </a:schemeClr>
                </a:solidFill>
              </a:rPr>
              <a:t>We will pursue goals that will </a:t>
            </a:r>
            <a:r>
              <a:rPr lang="en-US" sz="1200" b="1" dirty="0">
                <a:solidFill>
                  <a:schemeClr val="tx1">
                    <a:lumMod val="65000"/>
                    <a:lumOff val="35000"/>
                  </a:schemeClr>
                </a:solidFill>
              </a:rPr>
              <a:t>Transform Our Future</a:t>
            </a:r>
            <a:r>
              <a:rPr lang="en-US" sz="1200" dirty="0">
                <a:solidFill>
                  <a:schemeClr val="tx1">
                    <a:lumMod val="65000"/>
                    <a:lumOff val="35000"/>
                  </a:schemeClr>
                </a:solidFill>
              </a:rPr>
              <a:t>, including diversifying our revenue sources, ensuring financial stability, utilizing our data assets and exploring our capacity to digitally enable the health experience. We need to provide care when, where, and how our consumers and patients want to receive it. We will increase our contributions to the national health care dialogue by amplifying our voice and national presence.</a:t>
            </a:r>
          </a:p>
          <a:p>
            <a:pPr marL="137160" marR="137160">
              <a:spcBef>
                <a:spcPts val="1200"/>
              </a:spcBef>
              <a:spcAft>
                <a:spcPts val="0"/>
              </a:spcAft>
            </a:pPr>
            <a:endParaRPr lang="en-US" sz="1200" dirty="0">
              <a:ea typeface="Times New Roman" panose="02020603050405020304" pitchFamily="18" charset="0"/>
            </a:endParaRPr>
          </a:p>
        </p:txBody>
      </p:sp>
      <p:sp>
        <p:nvSpPr>
          <p:cNvPr id="5" name="Rectangle 4">
            <a:extLst>
              <a:ext uri="{FF2B5EF4-FFF2-40B4-BE49-F238E27FC236}">
                <a16:creationId xmlns:a16="http://schemas.microsoft.com/office/drawing/2014/main" xmlns="" id="{D321EEE7-5B24-43FF-B968-AF4474846E93}"/>
              </a:ext>
            </a:extLst>
          </p:cNvPr>
          <p:cNvSpPr/>
          <p:nvPr/>
        </p:nvSpPr>
        <p:spPr>
          <a:xfrm>
            <a:off x="0" y="0"/>
            <a:ext cx="9144000" cy="435103"/>
          </a:xfrm>
          <a:prstGeom prst="rect">
            <a:avLst/>
          </a:prstGeom>
          <a:gradFill flip="none" rotWithShape="1">
            <a:gsLst>
              <a:gs pos="0">
                <a:srgbClr val="FFFF00"/>
              </a:gs>
              <a:gs pos="48000">
                <a:schemeClr val="accent6">
                  <a:lumMod val="97000"/>
                  <a:lumOff val="3000"/>
                </a:schemeClr>
              </a:gs>
              <a:gs pos="100000">
                <a:schemeClr val="accent2"/>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Health 2.0 Narrative (page 2/5)</a:t>
            </a:r>
          </a:p>
        </p:txBody>
      </p:sp>
      <p:pic>
        <p:nvPicPr>
          <p:cNvPr id="6" name="Picture 5" descr="grayStJo&amp;ProvLogo.png">
            <a:extLst>
              <a:ext uri="{FF2B5EF4-FFF2-40B4-BE49-F238E27FC236}">
                <a16:creationId xmlns:a16="http://schemas.microsoft.com/office/drawing/2014/main" xmlns="" id="{18780425-B5CE-447F-B973-FF1AAA9D0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Tree>
    <p:extLst>
      <p:ext uri="{BB962C8B-B14F-4D97-AF65-F5344CB8AC3E}">
        <p14:creationId xmlns:p14="http://schemas.microsoft.com/office/powerpoint/2010/main" val="398970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CDB717D-1CF0-46E9-9E41-7B5D1E2EC4B5}"/>
              </a:ext>
            </a:extLst>
          </p:cNvPr>
          <p:cNvSpPr/>
          <p:nvPr/>
        </p:nvSpPr>
        <p:spPr>
          <a:xfrm>
            <a:off x="0" y="0"/>
            <a:ext cx="9144000" cy="435103"/>
          </a:xfrm>
          <a:prstGeom prst="rect">
            <a:avLst/>
          </a:prstGeom>
          <a:gradFill flip="none" rotWithShape="1">
            <a:gsLst>
              <a:gs pos="0">
                <a:srgbClr val="FFFF00"/>
              </a:gs>
              <a:gs pos="48000">
                <a:schemeClr val="accent6">
                  <a:lumMod val="97000"/>
                  <a:lumOff val="3000"/>
                </a:schemeClr>
              </a:gs>
              <a:gs pos="100000">
                <a:schemeClr val="accent2"/>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Health 2.0 Narrative (page 3/5)</a:t>
            </a:r>
          </a:p>
        </p:txBody>
      </p:sp>
      <p:sp>
        <p:nvSpPr>
          <p:cNvPr id="2" name="Rectangle 1"/>
          <p:cNvSpPr/>
          <p:nvPr/>
        </p:nvSpPr>
        <p:spPr>
          <a:xfrm>
            <a:off x="197891" y="648898"/>
            <a:ext cx="8775511" cy="4154984"/>
          </a:xfrm>
          <a:prstGeom prst="rect">
            <a:avLst/>
          </a:prstGeom>
        </p:spPr>
        <p:txBody>
          <a:bodyPr wrap="square">
            <a:spAutoFit/>
          </a:bodyPr>
          <a:lstStyle/>
          <a:p>
            <a:r>
              <a:rPr lang="en-US" sz="1200" b="1" dirty="0">
                <a:solidFill>
                  <a:srgbClr val="00338E"/>
                </a:solidFill>
              </a:rPr>
              <a:t>What we will achieve by 2022</a:t>
            </a:r>
          </a:p>
          <a:p>
            <a:endParaRPr lang="en-US" sz="1200" dirty="0"/>
          </a:p>
          <a:p>
            <a:r>
              <a:rPr lang="en-US" sz="1200" dirty="0">
                <a:solidFill>
                  <a:schemeClr val="tx1">
                    <a:lumMod val="65000"/>
                    <a:lumOff val="35000"/>
                  </a:schemeClr>
                </a:solidFill>
              </a:rPr>
              <a:t>By 2022, we will advance our ministry by operating the Health 2.0 model across our geographies, supported by a strong core and collaboration with our community partners. We will be the new pioneers of health care who bravely transform as we engage with and improve the lives of those we serve. </a:t>
            </a:r>
          </a:p>
          <a:p>
            <a:endParaRPr lang="en-US" sz="1200" dirty="0">
              <a:solidFill>
                <a:schemeClr val="tx1">
                  <a:lumMod val="65000"/>
                  <a:lumOff val="35000"/>
                </a:schemeClr>
              </a:solidFill>
            </a:endParaRPr>
          </a:p>
          <a:p>
            <a:r>
              <a:rPr lang="en-US" sz="1200" dirty="0">
                <a:solidFill>
                  <a:schemeClr val="tx1">
                    <a:lumMod val="65000"/>
                    <a:lumOff val="35000"/>
                  </a:schemeClr>
                </a:solidFill>
              </a:rPr>
              <a:t>We remain confident in this lead position because, although we may need to occasionally adjust our course, we know the only direction is forward. Reimbursement increases, opaque pricing and mysterious value propositions are all in the past. Health 2.0 has promise, inspiring goals, and is at the very heart of our Mission.</a:t>
            </a:r>
          </a:p>
          <a:p>
            <a:endParaRPr lang="en-US" sz="1200" dirty="0"/>
          </a:p>
          <a:p>
            <a:r>
              <a:rPr lang="en-US" sz="1200" b="1" dirty="0">
                <a:solidFill>
                  <a:srgbClr val="00338E"/>
                </a:solidFill>
              </a:rPr>
              <a:t>Building to 2.0 Illustration</a:t>
            </a:r>
            <a:r>
              <a:rPr lang="en-US" sz="1200" dirty="0">
                <a:solidFill>
                  <a:srgbClr val="00338E"/>
                </a:solidFill>
              </a:rPr>
              <a:t> </a:t>
            </a:r>
          </a:p>
          <a:p>
            <a:endParaRPr lang="en-US" sz="1200" dirty="0"/>
          </a:p>
          <a:p>
            <a:pPr marL="171450" lvl="0" indent="-171450">
              <a:buFont typeface="Arial" panose="020B0604020202020204" pitchFamily="34" charset="0"/>
              <a:buChar char="•"/>
            </a:pPr>
            <a:r>
              <a:rPr lang="en-US" sz="1200" dirty="0">
                <a:solidFill>
                  <a:schemeClr val="tx1">
                    <a:lumMod val="65000"/>
                    <a:lumOff val="35000"/>
                  </a:schemeClr>
                </a:solidFill>
              </a:rPr>
              <a:t>The core is significant and important in all three models.</a:t>
            </a:r>
          </a:p>
          <a:p>
            <a:pPr marL="171450" lvl="0" indent="-171450">
              <a:buFont typeface="Arial" panose="020B0604020202020204" pitchFamily="34" charset="0"/>
              <a:buChar char="•"/>
            </a:pPr>
            <a:r>
              <a:rPr lang="en-US" sz="1200" dirty="0">
                <a:solidFill>
                  <a:schemeClr val="tx1">
                    <a:lumMod val="65000"/>
                    <a:lumOff val="35000"/>
                  </a:schemeClr>
                </a:solidFill>
              </a:rPr>
              <a:t>Health Care 1.0 is the hospital centric model, largely confined to geography – 100% dependent on reimbursement.</a:t>
            </a:r>
          </a:p>
          <a:p>
            <a:pPr marL="171450" lvl="0" indent="-171450">
              <a:buFont typeface="Arial" panose="020B0604020202020204" pitchFamily="34" charset="0"/>
              <a:buChar char="•"/>
            </a:pPr>
            <a:r>
              <a:rPr lang="en-US" sz="1200" dirty="0">
                <a:solidFill>
                  <a:schemeClr val="tx1">
                    <a:lumMod val="65000"/>
                    <a:lumOff val="35000"/>
                  </a:schemeClr>
                </a:solidFill>
              </a:rPr>
              <a:t>Health Care 1.5 is designed to respond to a shifting landscape, is more patient centric, expands services and provides room to expand beyond</a:t>
            </a:r>
            <a:r>
              <a:rPr lang="en-US" sz="1200" b="1" dirty="0">
                <a:solidFill>
                  <a:schemeClr val="tx1">
                    <a:lumMod val="65000"/>
                    <a:lumOff val="35000"/>
                  </a:schemeClr>
                </a:solidFill>
              </a:rPr>
              <a:t> </a:t>
            </a:r>
            <a:r>
              <a:rPr lang="en-US" sz="1200" dirty="0">
                <a:solidFill>
                  <a:schemeClr val="tx1">
                    <a:lumMod val="65000"/>
                    <a:lumOff val="35000"/>
                  </a:schemeClr>
                </a:solidFill>
              </a:rPr>
              <a:t>geography. It is largely still dependent upon reimbursement.</a:t>
            </a:r>
          </a:p>
          <a:p>
            <a:pPr marL="171450" lvl="0" indent="-171450">
              <a:buFont typeface="Arial" panose="020B0604020202020204" pitchFamily="34" charset="0"/>
              <a:buChar char="•"/>
            </a:pPr>
            <a:r>
              <a:rPr lang="en-US" sz="1200" dirty="0">
                <a:solidFill>
                  <a:schemeClr val="tx1">
                    <a:lumMod val="65000"/>
                    <a:lumOff val="35000"/>
                  </a:schemeClr>
                </a:solidFill>
              </a:rPr>
              <a:t>We have ministries in both of these models.</a:t>
            </a:r>
          </a:p>
          <a:p>
            <a:pPr marL="171450" lvl="0" indent="-171450">
              <a:buFont typeface="Arial" panose="020B0604020202020204" pitchFamily="34" charset="0"/>
              <a:buChar char="•"/>
            </a:pPr>
            <a:r>
              <a:rPr lang="en-US" sz="1200" dirty="0">
                <a:solidFill>
                  <a:schemeClr val="tx1">
                    <a:lumMod val="65000"/>
                    <a:lumOff val="35000"/>
                  </a:schemeClr>
                </a:solidFill>
              </a:rPr>
              <a:t>Health 2.0 represents the transformation from a health care organization to an organization focused on health. An organization that is built around the core, but is less dependent upon the traditional financing/reimbursement mechanisms. An organization with robust revenue streams derived from health-related services, it maximizes all assets, and sees a future beyond geographic boundaries.</a:t>
            </a:r>
          </a:p>
          <a:p>
            <a:pPr marL="171450" lvl="0" indent="-171450">
              <a:buFont typeface="Arial" panose="020B0604020202020204" pitchFamily="34" charset="0"/>
              <a:buChar char="•"/>
            </a:pPr>
            <a:r>
              <a:rPr lang="en-US" sz="1200" dirty="0">
                <a:solidFill>
                  <a:schemeClr val="tx1">
                    <a:lumMod val="65000"/>
                    <a:lumOff val="35000"/>
                  </a:schemeClr>
                </a:solidFill>
              </a:rPr>
              <a:t>Health 2.0 illustrates our transformation </a:t>
            </a:r>
            <a:r>
              <a:rPr lang="en-US" sz="1200" u="sng" dirty="0">
                <a:solidFill>
                  <a:schemeClr val="tx1">
                    <a:lumMod val="65000"/>
                    <a:lumOff val="35000"/>
                  </a:schemeClr>
                </a:solidFill>
              </a:rPr>
              <a:t>and</a:t>
            </a:r>
            <a:r>
              <a:rPr lang="en-US" sz="1200" dirty="0">
                <a:solidFill>
                  <a:schemeClr val="tx1">
                    <a:lumMod val="65000"/>
                    <a:lumOff val="35000"/>
                  </a:schemeClr>
                </a:solidFill>
              </a:rPr>
              <a:t> the significance and importance of the core.</a:t>
            </a:r>
          </a:p>
        </p:txBody>
      </p:sp>
      <p:pic>
        <p:nvPicPr>
          <p:cNvPr id="6" name="Picture 5" descr="grayStJo&amp;ProvLogo.png">
            <a:extLst>
              <a:ext uri="{FF2B5EF4-FFF2-40B4-BE49-F238E27FC236}">
                <a16:creationId xmlns:a16="http://schemas.microsoft.com/office/drawing/2014/main" xmlns="" id="{316C3131-C14C-4A8E-B3AB-2699EE93C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Tree>
    <p:extLst>
      <p:ext uri="{BB962C8B-B14F-4D97-AF65-F5344CB8AC3E}">
        <p14:creationId xmlns:p14="http://schemas.microsoft.com/office/powerpoint/2010/main" val="257669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91" y="681063"/>
            <a:ext cx="8775511" cy="3754874"/>
          </a:xfrm>
          <a:prstGeom prst="rect">
            <a:avLst/>
          </a:prstGeom>
        </p:spPr>
        <p:txBody>
          <a:bodyPr wrap="square">
            <a:spAutoFit/>
          </a:bodyPr>
          <a:lstStyle/>
          <a:p>
            <a:r>
              <a:rPr lang="en-US" sz="1200" b="1" dirty="0">
                <a:solidFill>
                  <a:srgbClr val="00338E"/>
                </a:solidFill>
              </a:rPr>
              <a:t>Health 2.0 – Goals and Performance (ISFP Slide)</a:t>
            </a:r>
            <a:endParaRPr lang="en-US" sz="1200" dirty="0">
              <a:solidFill>
                <a:srgbClr val="00338E"/>
              </a:solidFill>
            </a:endParaRPr>
          </a:p>
          <a:p>
            <a:pPr marR="137160" lvl="0"/>
            <a:endParaRPr lang="en-US" sz="1200" dirty="0"/>
          </a:p>
          <a:p>
            <a:r>
              <a:rPr lang="en-US" sz="1200" dirty="0">
                <a:solidFill>
                  <a:schemeClr val="tx1">
                    <a:lumMod val="65000"/>
                    <a:lumOff val="35000"/>
                  </a:schemeClr>
                </a:solidFill>
              </a:rPr>
              <a:t>This plan shows the goals and the targets for 2022, and the incremental progress we feel we can make in 2018. </a:t>
            </a:r>
          </a:p>
          <a:p>
            <a:r>
              <a:rPr lang="en-US" sz="1200" b="1" dirty="0"/>
              <a:t> </a:t>
            </a:r>
            <a:endParaRPr lang="en-US" sz="1200" dirty="0"/>
          </a:p>
          <a:p>
            <a:r>
              <a:rPr lang="en-US" sz="1200" b="1" dirty="0">
                <a:solidFill>
                  <a:srgbClr val="00338E"/>
                </a:solidFill>
              </a:rPr>
              <a:t>Strengthen the Core</a:t>
            </a:r>
            <a:endParaRPr lang="en-US" sz="1200" dirty="0">
              <a:solidFill>
                <a:srgbClr val="00338E"/>
              </a:solidFill>
            </a:endParaRPr>
          </a:p>
          <a:p>
            <a:pPr marL="171450" lvl="0" indent="-171450">
              <a:buFont typeface="Arial" panose="020B0604020202020204" pitchFamily="34" charset="0"/>
              <a:buChar char="•"/>
            </a:pPr>
            <a:r>
              <a:rPr lang="en-US" sz="1200" dirty="0">
                <a:solidFill>
                  <a:schemeClr val="tx1">
                    <a:lumMod val="65000"/>
                    <a:lumOff val="35000"/>
                  </a:schemeClr>
                </a:solidFill>
              </a:rPr>
              <a:t>The legacy of the core is the care we extend to our communities and the services our communities depend on us to provide.</a:t>
            </a:r>
          </a:p>
          <a:p>
            <a:pPr marL="628650" lvl="1" indent="-171450">
              <a:buFont typeface="Wingdings" panose="05000000000000000000" pitchFamily="2" charset="2"/>
              <a:buChar char="Ø"/>
            </a:pPr>
            <a:r>
              <a:rPr lang="en-US" sz="1200" dirty="0">
                <a:solidFill>
                  <a:schemeClr val="tx1">
                    <a:lumMod val="65000"/>
                    <a:lumOff val="35000"/>
                  </a:schemeClr>
                </a:solidFill>
              </a:rPr>
              <a:t>10,000 surgeries and 63,000 ED or physician visits a day.  24/7 – we are always there. The core carries the awesome responsibility to be there for the births, the deaths and the healing. The core is where we are the people we aspire to be so that those who encounter us go from us more healed, more whole, more able to live, to love, to hope and even to die. </a:t>
            </a:r>
          </a:p>
          <a:p>
            <a:pPr marL="171450" lvl="0" indent="-171450">
              <a:buFont typeface="Arial" panose="020B0604020202020204" pitchFamily="34" charset="0"/>
              <a:buChar char="•"/>
            </a:pPr>
            <a:r>
              <a:rPr lang="en-US" sz="1200" dirty="0">
                <a:solidFill>
                  <a:schemeClr val="tx1">
                    <a:lumMod val="65000"/>
                    <a:lumOff val="35000"/>
                  </a:schemeClr>
                </a:solidFill>
              </a:rPr>
              <a:t>We must continue to be committed to value and accountability, to improve our quality, safety, patient experience and make healthcare services more accessible and more affordable. </a:t>
            </a:r>
          </a:p>
          <a:p>
            <a:pPr marL="171450" lvl="0" indent="-171450">
              <a:buFont typeface="Arial" panose="020B0604020202020204" pitchFamily="34" charset="0"/>
              <a:buChar char="•"/>
            </a:pPr>
            <a:r>
              <a:rPr lang="en-US" sz="1200" dirty="0">
                <a:solidFill>
                  <a:schemeClr val="tx1">
                    <a:lumMod val="65000"/>
                    <a:lumOff val="35000"/>
                  </a:schemeClr>
                </a:solidFill>
              </a:rPr>
              <a:t>Stewardship of resources is essential, especially in improving our operational earnings in this challenging and ever-changing reimbursement environment.  </a:t>
            </a:r>
          </a:p>
          <a:p>
            <a:pPr marL="171450" lvl="0" indent="-171450">
              <a:buFont typeface="Arial" panose="020B0604020202020204" pitchFamily="34" charset="0"/>
              <a:buChar char="•"/>
            </a:pPr>
            <a:r>
              <a:rPr lang="en-US" sz="1200" dirty="0">
                <a:solidFill>
                  <a:schemeClr val="tx1">
                    <a:lumMod val="65000"/>
                    <a:lumOff val="35000"/>
                  </a:schemeClr>
                </a:solidFill>
              </a:rPr>
              <a:t>Throughout our history we have depended upon the generosity of individuals and organizations. We know going forward we need to find new ways to tap into increased generosity.  </a:t>
            </a:r>
          </a:p>
          <a:p>
            <a:pPr marL="171450" lvl="0" indent="-171450">
              <a:buFont typeface="Arial" panose="020B0604020202020204" pitchFamily="34" charset="0"/>
              <a:buChar char="•"/>
            </a:pPr>
            <a:r>
              <a:rPr lang="en-US" sz="1200" dirty="0">
                <a:solidFill>
                  <a:schemeClr val="tx1">
                    <a:lumMod val="65000"/>
                    <a:lumOff val="35000"/>
                  </a:schemeClr>
                </a:solidFill>
              </a:rPr>
              <a:t>Additionally, our 111,000 caregivers, the bearers of the Mission, must continue to be engaged and receive strong formation programs equipping them for leading ministry in these most challenging times. </a:t>
            </a:r>
          </a:p>
          <a:p>
            <a:pPr marL="137160" marR="137160">
              <a:spcBef>
                <a:spcPts val="1200"/>
              </a:spcBef>
              <a:spcAft>
                <a:spcPts val="0"/>
              </a:spcAft>
            </a:pPr>
            <a:endParaRPr lang="en-US" sz="1200" dirty="0">
              <a:ea typeface="Times New Roman" panose="02020603050405020304" pitchFamily="18" charset="0"/>
            </a:endParaRPr>
          </a:p>
        </p:txBody>
      </p:sp>
      <p:sp>
        <p:nvSpPr>
          <p:cNvPr id="5" name="Rectangle 4">
            <a:extLst>
              <a:ext uri="{FF2B5EF4-FFF2-40B4-BE49-F238E27FC236}">
                <a16:creationId xmlns:a16="http://schemas.microsoft.com/office/drawing/2014/main" xmlns="" id="{02159595-E066-49D3-9FF9-402B260B7559}"/>
              </a:ext>
            </a:extLst>
          </p:cNvPr>
          <p:cNvSpPr/>
          <p:nvPr/>
        </p:nvSpPr>
        <p:spPr>
          <a:xfrm>
            <a:off x="0" y="0"/>
            <a:ext cx="9144000" cy="435103"/>
          </a:xfrm>
          <a:prstGeom prst="rect">
            <a:avLst/>
          </a:prstGeom>
          <a:gradFill flip="none" rotWithShape="1">
            <a:gsLst>
              <a:gs pos="0">
                <a:srgbClr val="FFFF00"/>
              </a:gs>
              <a:gs pos="48000">
                <a:schemeClr val="accent6">
                  <a:lumMod val="97000"/>
                  <a:lumOff val="3000"/>
                </a:schemeClr>
              </a:gs>
              <a:gs pos="100000">
                <a:schemeClr val="accent2"/>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Health 2.0 Narrative (page 4/5)</a:t>
            </a:r>
          </a:p>
        </p:txBody>
      </p:sp>
      <p:pic>
        <p:nvPicPr>
          <p:cNvPr id="6" name="Picture 5" descr="grayStJo&amp;ProvLogo.png">
            <a:extLst>
              <a:ext uri="{FF2B5EF4-FFF2-40B4-BE49-F238E27FC236}">
                <a16:creationId xmlns:a16="http://schemas.microsoft.com/office/drawing/2014/main" xmlns="" id="{C632A4D1-1D79-462D-B4E3-007CDA0CF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Tree>
    <p:extLst>
      <p:ext uri="{BB962C8B-B14F-4D97-AF65-F5344CB8AC3E}">
        <p14:creationId xmlns:p14="http://schemas.microsoft.com/office/powerpoint/2010/main" val="399046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E0C5309-85D7-41F7-84BB-9A3D37D7A396}"/>
              </a:ext>
            </a:extLst>
          </p:cNvPr>
          <p:cNvSpPr/>
          <p:nvPr/>
        </p:nvSpPr>
        <p:spPr>
          <a:xfrm>
            <a:off x="0" y="0"/>
            <a:ext cx="9144000" cy="435103"/>
          </a:xfrm>
          <a:prstGeom prst="rect">
            <a:avLst/>
          </a:prstGeom>
          <a:gradFill flip="none" rotWithShape="1">
            <a:gsLst>
              <a:gs pos="0">
                <a:srgbClr val="FFFF00"/>
              </a:gs>
              <a:gs pos="48000">
                <a:schemeClr val="accent6">
                  <a:lumMod val="97000"/>
                  <a:lumOff val="3000"/>
                </a:schemeClr>
              </a:gs>
              <a:gs pos="100000">
                <a:schemeClr val="accent2"/>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Health 2.0 Narrative (page 5/5)</a:t>
            </a:r>
          </a:p>
        </p:txBody>
      </p:sp>
      <p:sp>
        <p:nvSpPr>
          <p:cNvPr id="2" name="Rectangle 1"/>
          <p:cNvSpPr/>
          <p:nvPr/>
        </p:nvSpPr>
        <p:spPr>
          <a:xfrm>
            <a:off x="197891" y="524833"/>
            <a:ext cx="8775511" cy="4524315"/>
          </a:xfrm>
          <a:prstGeom prst="rect">
            <a:avLst/>
          </a:prstGeom>
        </p:spPr>
        <p:txBody>
          <a:bodyPr wrap="square">
            <a:spAutoFit/>
          </a:bodyPr>
          <a:lstStyle/>
          <a:p>
            <a:r>
              <a:rPr lang="en-US" sz="1200" b="1" dirty="0">
                <a:solidFill>
                  <a:srgbClr val="00338E"/>
                </a:solidFill>
              </a:rPr>
              <a:t>Becoming Our Communities’ Health Partner</a:t>
            </a:r>
            <a:endParaRPr lang="en-US" sz="1200" dirty="0">
              <a:solidFill>
                <a:srgbClr val="00338E"/>
              </a:solidFill>
            </a:endParaRPr>
          </a:p>
          <a:p>
            <a:r>
              <a:rPr lang="en-US" sz="1200" dirty="0">
                <a:solidFill>
                  <a:schemeClr val="tx1">
                    <a:lumMod val="65000"/>
                    <a:lumOff val="35000"/>
                  </a:schemeClr>
                </a:solidFill>
              </a:rPr>
              <a:t>Many of our population health strategies will focus on the poor, particularly those dependent upon Medicaid. We will improve care and accessibility, and move to get more control of the first dollar, to more appropriately distribute resources. The term population health does not adequately express the personal relationship we want with our communities and the people we serve. We want to be the health partner of individuals. This work involves: </a:t>
            </a:r>
          </a:p>
          <a:p>
            <a:pPr marL="628650" lvl="1" indent="-171450">
              <a:buFont typeface="Arial" panose="020B0604020202020204" pitchFamily="34" charset="0"/>
              <a:buChar char="•"/>
            </a:pPr>
            <a:r>
              <a:rPr lang="en-US" sz="1200" dirty="0">
                <a:solidFill>
                  <a:schemeClr val="tx1">
                    <a:lumMod val="65000"/>
                    <a:lumOff val="35000"/>
                  </a:schemeClr>
                </a:solidFill>
              </a:rPr>
              <a:t>Building strong relationships</a:t>
            </a:r>
          </a:p>
          <a:p>
            <a:pPr marL="628650" lvl="1" indent="-171450">
              <a:buFont typeface="Arial" panose="020B0604020202020204" pitchFamily="34" charset="0"/>
              <a:buChar char="•"/>
            </a:pPr>
            <a:r>
              <a:rPr lang="en-US" sz="1200" dirty="0">
                <a:solidFill>
                  <a:schemeClr val="tx1">
                    <a:lumMod val="65000"/>
                    <a:lumOff val="35000"/>
                  </a:schemeClr>
                </a:solidFill>
              </a:rPr>
              <a:t>Breaking down barriers </a:t>
            </a:r>
          </a:p>
          <a:p>
            <a:pPr marL="628650" lvl="1" indent="-171450">
              <a:buFont typeface="Arial" panose="020B0604020202020204" pitchFamily="34" charset="0"/>
              <a:buChar char="•"/>
            </a:pPr>
            <a:r>
              <a:rPr lang="en-US" sz="1200" dirty="0">
                <a:solidFill>
                  <a:schemeClr val="tx1">
                    <a:lumMod val="65000"/>
                    <a:lumOff val="35000"/>
                  </a:schemeClr>
                </a:solidFill>
              </a:rPr>
              <a:t>Keeping a steadfast commitment to make a difference in education, housing and mental health.  </a:t>
            </a:r>
          </a:p>
          <a:p>
            <a:endParaRPr lang="en-US" sz="1200" dirty="0">
              <a:solidFill>
                <a:schemeClr val="tx1">
                  <a:lumMod val="65000"/>
                  <a:lumOff val="35000"/>
                </a:schemeClr>
              </a:solidFill>
            </a:endParaRPr>
          </a:p>
          <a:p>
            <a:r>
              <a:rPr lang="en-US" sz="1200" dirty="0">
                <a:solidFill>
                  <a:schemeClr val="tx1">
                    <a:lumMod val="65000"/>
                    <a:lumOff val="35000"/>
                  </a:schemeClr>
                </a:solidFill>
              </a:rPr>
              <a:t>Community benefit programs must remain strong and our care for the poor and vulnerable must be optimized. We attend to the whole person and their wishes. We digitally enable our interactions to develop continuous asynchronous relationships as their health partner.  </a:t>
            </a:r>
          </a:p>
          <a:p>
            <a:r>
              <a:rPr lang="en-US" sz="1200" b="1" dirty="0"/>
              <a:t> </a:t>
            </a:r>
            <a:endParaRPr lang="en-US" sz="1200" dirty="0"/>
          </a:p>
          <a:p>
            <a:r>
              <a:rPr lang="en-US" sz="1200" b="1" dirty="0">
                <a:solidFill>
                  <a:srgbClr val="00338E"/>
                </a:solidFill>
              </a:rPr>
              <a:t>Transform Our Future</a:t>
            </a:r>
            <a:endParaRPr lang="en-US" sz="1200" dirty="0">
              <a:solidFill>
                <a:srgbClr val="00338E"/>
              </a:solidFill>
            </a:endParaRPr>
          </a:p>
          <a:p>
            <a:r>
              <a:rPr lang="en-US" sz="1200" dirty="0">
                <a:solidFill>
                  <a:schemeClr val="tx1">
                    <a:lumMod val="65000"/>
                    <a:lumOff val="35000"/>
                  </a:schemeClr>
                </a:solidFill>
              </a:rPr>
              <a:t>This area will stretch us the most and require meaningful changes in our investment policies and partnerships.  </a:t>
            </a:r>
          </a:p>
          <a:p>
            <a:pPr marL="171450" lvl="0" indent="-171450">
              <a:buFont typeface="Arial" panose="020B0604020202020204" pitchFamily="34" charset="0"/>
              <a:buChar char="•"/>
            </a:pPr>
            <a:r>
              <a:rPr lang="en-US" sz="1200" dirty="0">
                <a:solidFill>
                  <a:schemeClr val="tx1">
                    <a:lumMod val="65000"/>
                    <a:lumOff val="35000"/>
                  </a:schemeClr>
                </a:solidFill>
              </a:rPr>
              <a:t>It will challenge us to assume new roles, create new competencies, and change structures. </a:t>
            </a:r>
          </a:p>
          <a:p>
            <a:pPr marL="171450" lvl="0" indent="-171450">
              <a:buFont typeface="Arial" panose="020B0604020202020204" pitchFamily="34" charset="0"/>
              <a:buChar char="•"/>
            </a:pPr>
            <a:r>
              <a:rPr lang="en-US" sz="1200" dirty="0">
                <a:solidFill>
                  <a:schemeClr val="tx1">
                    <a:lumMod val="65000"/>
                    <a:lumOff val="35000"/>
                  </a:schemeClr>
                </a:solidFill>
              </a:rPr>
              <a:t>We will digitize the experience and use our data to drive improvements in care, as well as eliminate and prevent disease.  </a:t>
            </a:r>
          </a:p>
          <a:p>
            <a:pPr marL="171450" lvl="0" indent="-171450">
              <a:buFont typeface="Arial" panose="020B0604020202020204" pitchFamily="34" charset="0"/>
              <a:buChar char="•"/>
            </a:pPr>
            <a:r>
              <a:rPr lang="en-US" sz="1200" dirty="0">
                <a:solidFill>
                  <a:schemeClr val="tx1">
                    <a:lumMod val="65000"/>
                    <a:lumOff val="35000"/>
                  </a:schemeClr>
                </a:solidFill>
              </a:rPr>
              <a:t>We are compelled to use our voice responsibly to improve health and advocate for policy in line with our Mission.  </a:t>
            </a:r>
          </a:p>
          <a:p>
            <a:endParaRPr lang="en-US" sz="1200" dirty="0">
              <a:solidFill>
                <a:schemeClr val="tx1">
                  <a:lumMod val="65000"/>
                  <a:lumOff val="35000"/>
                </a:schemeClr>
              </a:solidFill>
            </a:endParaRPr>
          </a:p>
          <a:p>
            <a:r>
              <a:rPr lang="en-US" sz="1200" dirty="0">
                <a:solidFill>
                  <a:schemeClr val="tx1">
                    <a:lumMod val="65000"/>
                    <a:lumOff val="35000"/>
                  </a:schemeClr>
                </a:solidFill>
              </a:rPr>
              <a:t>We are blessed because we have options, we have resources and we have breadth and scale that allows us to imagine these opportunities.  </a:t>
            </a:r>
          </a:p>
          <a:p>
            <a:r>
              <a:rPr lang="en-US" sz="1200" dirty="0"/>
              <a:t> </a:t>
            </a:r>
          </a:p>
          <a:p>
            <a:r>
              <a:rPr lang="en-US" sz="1200" dirty="0">
                <a:solidFill>
                  <a:schemeClr val="tx1">
                    <a:lumMod val="65000"/>
                    <a:lumOff val="35000"/>
                  </a:schemeClr>
                </a:solidFill>
              </a:rPr>
              <a:t>With Health 2.0 we will be stronger in many ways –stronger in the care we provide, stronger in our assistance to individuals and communities and stronger with an amplified voice to protect the poor and vulnerable. </a:t>
            </a:r>
            <a:endParaRPr lang="en-US" sz="1200" dirty="0">
              <a:solidFill>
                <a:schemeClr val="tx1">
                  <a:lumMod val="65000"/>
                  <a:lumOff val="35000"/>
                </a:schemeClr>
              </a:solidFill>
              <a:ea typeface="Times New Roman" panose="02020603050405020304" pitchFamily="18" charset="0"/>
            </a:endParaRPr>
          </a:p>
        </p:txBody>
      </p:sp>
    </p:spTree>
    <p:extLst>
      <p:ext uri="{BB962C8B-B14F-4D97-AF65-F5344CB8AC3E}">
        <p14:creationId xmlns:p14="http://schemas.microsoft.com/office/powerpoint/2010/main" val="3445383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229"/>
            <a:ext cx="8229600" cy="580827"/>
          </a:xfrm>
        </p:spPr>
        <p:txBody>
          <a:bodyPr/>
          <a:lstStyle/>
          <a:p>
            <a:r>
              <a:rPr lang="en-US" dirty="0" smtClean="0"/>
              <a:t>PSJH Mission, Values, Vision, Promise</a:t>
            </a:r>
            <a:endParaRPr lang="en-US" dirty="0"/>
          </a:p>
        </p:txBody>
      </p:sp>
      <p:sp>
        <p:nvSpPr>
          <p:cNvPr id="4" name="Rectangle 3"/>
          <p:cNvSpPr/>
          <p:nvPr/>
        </p:nvSpPr>
        <p:spPr>
          <a:xfrm>
            <a:off x="1857895" y="989089"/>
            <a:ext cx="6365471" cy="1015663"/>
          </a:xfrm>
          <a:prstGeom prst="rect">
            <a:avLst/>
          </a:prstGeom>
          <a:noFill/>
        </p:spPr>
        <p:txBody>
          <a:bodyPr wrap="square">
            <a:spAutoFit/>
          </a:bodyPr>
          <a:lstStyle/>
          <a:p>
            <a:pPr defTabSz="685800"/>
            <a:r>
              <a:rPr lang="en-US" sz="1500" b="1" dirty="0">
                <a:solidFill>
                  <a:srgbClr val="00338E"/>
                </a:solidFill>
              </a:rPr>
              <a:t>Mission</a:t>
            </a:r>
          </a:p>
          <a:p>
            <a:pPr defTabSz="685800"/>
            <a:r>
              <a:rPr lang="en-US" sz="1500" dirty="0">
                <a:solidFill>
                  <a:prstClr val="black"/>
                </a:solidFill>
              </a:rPr>
              <a:t>As expressions of God’s healing love, witnessed through the ministry of Jesus, we are steadfast in serving all, especially those who are poor and vulnerable.</a:t>
            </a:r>
          </a:p>
        </p:txBody>
      </p:sp>
      <p:sp>
        <p:nvSpPr>
          <p:cNvPr id="5" name="Rectangle 4"/>
          <p:cNvSpPr/>
          <p:nvPr/>
        </p:nvSpPr>
        <p:spPr>
          <a:xfrm>
            <a:off x="1857895" y="2178245"/>
            <a:ext cx="5336771" cy="553998"/>
          </a:xfrm>
          <a:prstGeom prst="rect">
            <a:avLst/>
          </a:prstGeom>
          <a:noFill/>
        </p:spPr>
        <p:txBody>
          <a:bodyPr wrap="square">
            <a:spAutoFit/>
          </a:bodyPr>
          <a:lstStyle/>
          <a:p>
            <a:pPr defTabSz="685800"/>
            <a:r>
              <a:rPr lang="en-US" sz="1500" b="1" dirty="0">
                <a:solidFill>
                  <a:srgbClr val="429644"/>
                </a:solidFill>
              </a:rPr>
              <a:t>Values</a:t>
            </a:r>
          </a:p>
          <a:p>
            <a:pPr defTabSz="685800"/>
            <a:r>
              <a:rPr lang="en-US" sz="1500" dirty="0">
                <a:solidFill>
                  <a:prstClr val="black"/>
                </a:solidFill>
              </a:rPr>
              <a:t>Compassion ● Dignity ● Justice ● Excellence ● Integrity </a:t>
            </a:r>
          </a:p>
        </p:txBody>
      </p:sp>
      <p:sp>
        <p:nvSpPr>
          <p:cNvPr id="6" name="Rectangle 5"/>
          <p:cNvSpPr/>
          <p:nvPr/>
        </p:nvSpPr>
        <p:spPr>
          <a:xfrm>
            <a:off x="1857895" y="3169468"/>
            <a:ext cx="5336771" cy="553998"/>
          </a:xfrm>
          <a:prstGeom prst="rect">
            <a:avLst/>
          </a:prstGeom>
          <a:noFill/>
        </p:spPr>
        <p:txBody>
          <a:bodyPr wrap="square">
            <a:spAutoFit/>
          </a:bodyPr>
          <a:lstStyle/>
          <a:p>
            <a:pPr defTabSz="685800"/>
            <a:r>
              <a:rPr lang="en-US" sz="1500" b="1" dirty="0">
                <a:solidFill>
                  <a:srgbClr val="8064A2">
                    <a:lumMod val="75000"/>
                  </a:srgbClr>
                </a:solidFill>
              </a:rPr>
              <a:t>Vision</a:t>
            </a:r>
          </a:p>
          <a:p>
            <a:pPr defTabSz="685800" eaLnBrk="0" fontAlgn="base" hangingPunct="0">
              <a:spcBef>
                <a:spcPct val="0"/>
              </a:spcBef>
              <a:spcAft>
                <a:spcPct val="0"/>
              </a:spcAft>
            </a:pPr>
            <a:r>
              <a:rPr lang="en-US" altLang="en-US" sz="1500" dirty="0">
                <a:solidFill>
                  <a:prstClr val="black"/>
                </a:solidFill>
                <a:cs typeface="Calibri" panose="020F0502020204030204" pitchFamily="34" charset="0"/>
              </a:rPr>
              <a:t>Health for a </a:t>
            </a:r>
            <a:r>
              <a:rPr lang="en-US" altLang="en-US" sz="1500" dirty="0" smtClean="0">
                <a:solidFill>
                  <a:prstClr val="black"/>
                </a:solidFill>
                <a:cs typeface="Calibri" panose="020F0502020204030204" pitchFamily="34" charset="0"/>
              </a:rPr>
              <a:t>Better World</a:t>
            </a:r>
            <a:endParaRPr lang="en-US" altLang="en-US" sz="1500" dirty="0">
              <a:solidFill>
                <a:prstClr val="black"/>
              </a:solidFill>
              <a:cs typeface="Calibri" panose="020F0502020204030204" pitchFamily="34" charset="0"/>
            </a:endParaRPr>
          </a:p>
        </p:txBody>
      </p:sp>
      <p:sp>
        <p:nvSpPr>
          <p:cNvPr id="7" name="Rectangle 6"/>
          <p:cNvSpPr/>
          <p:nvPr/>
        </p:nvSpPr>
        <p:spPr>
          <a:xfrm>
            <a:off x="1857895" y="4089610"/>
            <a:ext cx="5336771" cy="553998"/>
          </a:xfrm>
          <a:prstGeom prst="rect">
            <a:avLst/>
          </a:prstGeom>
          <a:noFill/>
        </p:spPr>
        <p:txBody>
          <a:bodyPr wrap="square">
            <a:spAutoFit/>
          </a:bodyPr>
          <a:lstStyle/>
          <a:p>
            <a:pPr defTabSz="685800"/>
            <a:r>
              <a:rPr lang="en-US" sz="1500" b="1" dirty="0">
                <a:solidFill>
                  <a:srgbClr val="F79646"/>
                </a:solidFill>
              </a:rPr>
              <a:t>Promise</a:t>
            </a:r>
            <a:r>
              <a:rPr lang="en-US" sz="1500" dirty="0">
                <a:solidFill>
                  <a:prstClr val="black"/>
                </a:solidFill>
              </a:rPr>
              <a:t/>
            </a:r>
            <a:br>
              <a:rPr lang="en-US" sz="1500" dirty="0">
                <a:solidFill>
                  <a:prstClr val="black"/>
                </a:solidFill>
              </a:rPr>
            </a:br>
            <a:r>
              <a:rPr lang="en-US" sz="1500" dirty="0" smtClean="0">
                <a:solidFill>
                  <a:prstClr val="black"/>
                </a:solidFill>
              </a:rPr>
              <a:t>“Know </a:t>
            </a:r>
            <a:r>
              <a:rPr lang="en-US" sz="1500" dirty="0">
                <a:solidFill>
                  <a:prstClr val="black"/>
                </a:solidFill>
              </a:rPr>
              <a:t>me, care for me, ease my way</a:t>
            </a:r>
            <a:r>
              <a:rPr lang="en-US" sz="1500" dirty="0" smtClean="0">
                <a:solidFill>
                  <a:prstClr val="black"/>
                </a:solidFill>
              </a:rPr>
              <a:t>.”</a:t>
            </a:r>
            <a:endParaRPr lang="en-US" sz="1500" dirty="0">
              <a:solidFill>
                <a:prstClr val="black"/>
              </a:solidFill>
            </a:endParaRPr>
          </a:p>
        </p:txBody>
      </p:sp>
      <p:grpSp>
        <p:nvGrpSpPr>
          <p:cNvPr id="22" name="Group 21">
            <a:extLst>
              <a:ext uri="{FF2B5EF4-FFF2-40B4-BE49-F238E27FC236}">
                <a16:creationId xmlns:a16="http://schemas.microsoft.com/office/drawing/2014/main" xmlns="" id="{21617F21-F6E7-4277-9799-43AEFFAA0659}"/>
              </a:ext>
            </a:extLst>
          </p:cNvPr>
          <p:cNvGrpSpPr/>
          <p:nvPr/>
        </p:nvGrpSpPr>
        <p:grpSpPr>
          <a:xfrm>
            <a:off x="644731" y="1053547"/>
            <a:ext cx="847898" cy="847898"/>
            <a:chOff x="820189" y="1404728"/>
            <a:chExt cx="1130531" cy="1130531"/>
          </a:xfrm>
        </p:grpSpPr>
        <p:sp>
          <p:nvSpPr>
            <p:cNvPr id="3" name="Oval 2">
              <a:extLst>
                <a:ext uri="{FF2B5EF4-FFF2-40B4-BE49-F238E27FC236}">
                  <a16:creationId xmlns:a16="http://schemas.microsoft.com/office/drawing/2014/main" xmlns="" id="{7319BF1B-45DA-48FF-AEA0-04252D94F5BB}"/>
                </a:ext>
              </a:extLst>
            </p:cNvPr>
            <p:cNvSpPr/>
            <p:nvPr/>
          </p:nvSpPr>
          <p:spPr>
            <a:xfrm>
              <a:off x="820189" y="1404728"/>
              <a:ext cx="1130531" cy="1130531"/>
            </a:xfrm>
            <a:prstGeom prst="ellipse">
              <a:avLst/>
            </a:prstGeom>
            <a:gradFill flip="none" rotWithShape="1">
              <a:gsLst>
                <a:gs pos="0">
                  <a:srgbClr val="00338E">
                    <a:shade val="30000"/>
                    <a:satMod val="115000"/>
                  </a:srgbClr>
                </a:gs>
                <a:gs pos="50000">
                  <a:srgbClr val="00338E">
                    <a:shade val="67500"/>
                    <a:satMod val="115000"/>
                  </a:srgbClr>
                </a:gs>
                <a:gs pos="100000">
                  <a:srgbClr val="00338E">
                    <a:shade val="100000"/>
                    <a:satMod val="1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pic>
          <p:nvPicPr>
            <p:cNvPr id="8" name="Picture 13" descr="logos&amp;Icons-39.png">
              <a:extLst>
                <a:ext uri="{FF2B5EF4-FFF2-40B4-BE49-F238E27FC236}">
                  <a16:creationId xmlns:a16="http://schemas.microsoft.com/office/drawing/2014/main" xmlns="" id="{7E8CA372-E809-4F65-8FAE-9E9F2D8EE7DD}"/>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038496" y="1623035"/>
              <a:ext cx="693918" cy="693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a:extLst>
              <a:ext uri="{FF2B5EF4-FFF2-40B4-BE49-F238E27FC236}">
                <a16:creationId xmlns:a16="http://schemas.microsoft.com/office/drawing/2014/main" xmlns="" id="{D3ECB4E3-1412-45E0-BF2B-33CF5794CC0F}"/>
              </a:ext>
            </a:extLst>
          </p:cNvPr>
          <p:cNvGrpSpPr/>
          <p:nvPr/>
        </p:nvGrpSpPr>
        <p:grpSpPr>
          <a:xfrm>
            <a:off x="644731" y="3966103"/>
            <a:ext cx="847898" cy="847898"/>
            <a:chOff x="899092" y="5288136"/>
            <a:chExt cx="1130531" cy="1130531"/>
          </a:xfrm>
        </p:grpSpPr>
        <p:sp>
          <p:nvSpPr>
            <p:cNvPr id="15" name="Oval 14">
              <a:extLst>
                <a:ext uri="{FF2B5EF4-FFF2-40B4-BE49-F238E27FC236}">
                  <a16:creationId xmlns:a16="http://schemas.microsoft.com/office/drawing/2014/main" xmlns="" id="{421AC2D1-226A-4EDF-A7B3-1F1143E8D7E4}"/>
                </a:ext>
              </a:extLst>
            </p:cNvPr>
            <p:cNvSpPr/>
            <p:nvPr/>
          </p:nvSpPr>
          <p:spPr>
            <a:xfrm>
              <a:off x="899092" y="5288136"/>
              <a:ext cx="1130531" cy="1130531"/>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600">
                <a:solidFill>
                  <a:prstClr val="white"/>
                </a:solidFill>
              </a:endParaRPr>
            </a:p>
          </p:txBody>
        </p:sp>
        <p:pic>
          <p:nvPicPr>
            <p:cNvPr id="11" name="Picture 22" descr="logos&amp;Icons_communityHousing copy.png">
              <a:extLst>
                <a:ext uri="{FF2B5EF4-FFF2-40B4-BE49-F238E27FC236}">
                  <a16:creationId xmlns:a16="http://schemas.microsoft.com/office/drawing/2014/main" xmlns="" id="{BA2A4848-60EE-4F29-BDCD-5881BEFE5F77}"/>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098049" y="5522713"/>
              <a:ext cx="716788" cy="716798"/>
            </a:xfrm>
            <a:prstGeom prst="rect">
              <a:avLst/>
            </a:prstGeom>
            <a:noFill/>
            <a:ln>
              <a:noFill/>
            </a:ln>
            <a:effectLst/>
            <a:extLst/>
          </p:spPr>
        </p:pic>
      </p:grpSp>
      <p:grpSp>
        <p:nvGrpSpPr>
          <p:cNvPr id="24" name="Group 23">
            <a:extLst>
              <a:ext uri="{FF2B5EF4-FFF2-40B4-BE49-F238E27FC236}">
                <a16:creationId xmlns:a16="http://schemas.microsoft.com/office/drawing/2014/main" xmlns="" id="{AD41F0D7-F6D8-43E7-A4A0-327BE760FCFB}"/>
              </a:ext>
            </a:extLst>
          </p:cNvPr>
          <p:cNvGrpSpPr/>
          <p:nvPr/>
        </p:nvGrpSpPr>
        <p:grpSpPr>
          <a:xfrm>
            <a:off x="644731" y="2995250"/>
            <a:ext cx="847898" cy="847898"/>
            <a:chOff x="872807" y="4042684"/>
            <a:chExt cx="1130531" cy="1130531"/>
          </a:xfrm>
        </p:grpSpPr>
        <p:sp>
          <p:nvSpPr>
            <p:cNvPr id="12" name="Oval 11">
              <a:extLst>
                <a:ext uri="{FF2B5EF4-FFF2-40B4-BE49-F238E27FC236}">
                  <a16:creationId xmlns:a16="http://schemas.microsoft.com/office/drawing/2014/main" xmlns="" id="{F7BA5132-738F-424A-976A-255CEFBED560}"/>
                </a:ext>
              </a:extLst>
            </p:cNvPr>
            <p:cNvSpPr/>
            <p:nvPr/>
          </p:nvSpPr>
          <p:spPr>
            <a:xfrm>
              <a:off x="872807" y="4042684"/>
              <a:ext cx="1130531" cy="1130531"/>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pic>
          <p:nvPicPr>
            <p:cNvPr id="18" name="Picture 3" descr="logos&amp;Icons-69.png">
              <a:extLst>
                <a:ext uri="{FF2B5EF4-FFF2-40B4-BE49-F238E27FC236}">
                  <a16:creationId xmlns:a16="http://schemas.microsoft.com/office/drawing/2014/main" xmlns="" id="{53854CB0-6D51-4B1D-8BDE-372409FAAA1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51" y="4231083"/>
              <a:ext cx="734212" cy="73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a:extLst>
              <a:ext uri="{FF2B5EF4-FFF2-40B4-BE49-F238E27FC236}">
                <a16:creationId xmlns:a16="http://schemas.microsoft.com/office/drawing/2014/main" xmlns="" id="{8372765D-6D2B-4E0A-8325-BA0050C2B98A}"/>
              </a:ext>
            </a:extLst>
          </p:cNvPr>
          <p:cNvGrpSpPr/>
          <p:nvPr/>
        </p:nvGrpSpPr>
        <p:grpSpPr>
          <a:xfrm>
            <a:off x="644731" y="2024398"/>
            <a:ext cx="847898" cy="847898"/>
            <a:chOff x="872807" y="2797232"/>
            <a:chExt cx="1130531" cy="1130531"/>
          </a:xfrm>
        </p:grpSpPr>
        <p:sp>
          <p:nvSpPr>
            <p:cNvPr id="9" name="Oval 8">
              <a:extLst>
                <a:ext uri="{FF2B5EF4-FFF2-40B4-BE49-F238E27FC236}">
                  <a16:creationId xmlns:a16="http://schemas.microsoft.com/office/drawing/2014/main" xmlns="" id="{56D3F344-9390-4B62-9E00-1ADABF82728C}"/>
                </a:ext>
              </a:extLst>
            </p:cNvPr>
            <p:cNvSpPr/>
            <p:nvPr/>
          </p:nvSpPr>
          <p:spPr>
            <a:xfrm>
              <a:off x="872807" y="2797232"/>
              <a:ext cx="1130531" cy="1130531"/>
            </a:xfrm>
            <a:prstGeom prst="ellipse">
              <a:avLst/>
            </a:prstGeom>
            <a:gradFill flip="none" rotWithShape="1">
              <a:gsLst>
                <a:gs pos="0">
                  <a:srgbClr val="429644">
                    <a:shade val="30000"/>
                    <a:satMod val="115000"/>
                  </a:srgbClr>
                </a:gs>
                <a:gs pos="50000">
                  <a:srgbClr val="429644">
                    <a:shade val="67500"/>
                    <a:satMod val="115000"/>
                  </a:srgbClr>
                </a:gs>
                <a:gs pos="100000">
                  <a:srgbClr val="429644">
                    <a:shade val="100000"/>
                    <a:satMod val="1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pic>
          <p:nvPicPr>
            <p:cNvPr id="19" name="Picture 4" descr="logos&amp;Icons-72.png">
              <a:extLst>
                <a:ext uri="{FF2B5EF4-FFF2-40B4-BE49-F238E27FC236}">
                  <a16:creationId xmlns:a16="http://schemas.microsoft.com/office/drawing/2014/main" xmlns="" id="{49E89025-54D3-498D-ACCE-5951BFBF6CC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393" y="2972227"/>
              <a:ext cx="769358" cy="76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1" name="Straight Connector 20">
            <a:extLst>
              <a:ext uri="{FF2B5EF4-FFF2-40B4-BE49-F238E27FC236}">
                <a16:creationId xmlns:a16="http://schemas.microsoft.com/office/drawing/2014/main" xmlns="" id="{B0CE6B05-E203-429B-9A2C-B0162DDA3937}"/>
              </a:ext>
            </a:extLst>
          </p:cNvPr>
          <p:cNvCxnSpPr/>
          <p:nvPr/>
        </p:nvCxnSpPr>
        <p:spPr>
          <a:xfrm>
            <a:off x="1734194" y="981207"/>
            <a:ext cx="0" cy="3925381"/>
          </a:xfrm>
          <a:prstGeom prst="line">
            <a:avLst/>
          </a:prstGeom>
          <a:ln w="6350">
            <a:solidFill>
              <a:srgbClr val="00338E"/>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xmlns="" id="{5F5DDFB5-7BA9-0B4D-9D91-79E1A9127293}"/>
              </a:ext>
            </a:extLst>
          </p:cNvPr>
          <p:cNvSpPr txBox="1"/>
          <p:nvPr/>
        </p:nvSpPr>
        <p:spPr>
          <a:xfrm>
            <a:off x="200346" y="4708132"/>
            <a:ext cx="256854" cy="300082"/>
          </a:xfrm>
          <a:prstGeom prst="rect">
            <a:avLst/>
          </a:prstGeom>
          <a:solidFill>
            <a:schemeClr val="bg1"/>
          </a:solidFill>
        </p:spPr>
        <p:txBody>
          <a:bodyPr wrap="square" rtlCol="0">
            <a:spAutoFit/>
          </a:bodyPr>
          <a:lstStyle/>
          <a:p>
            <a:pPr defTabSz="685800"/>
            <a:endParaRPr lang="en-US" sz="1350" dirty="0">
              <a:solidFill>
                <a:prstClr val="black"/>
              </a:solidFill>
            </a:endParaRPr>
          </a:p>
        </p:txBody>
      </p:sp>
    </p:spTree>
    <p:extLst>
      <p:ext uri="{BB962C8B-B14F-4D97-AF65-F5344CB8AC3E}">
        <p14:creationId xmlns:p14="http://schemas.microsoft.com/office/powerpoint/2010/main" val="2451615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797562"/>
            <a:ext cx="8898339" cy="3877985"/>
          </a:xfrm>
          <a:prstGeom prst="rect">
            <a:avLst/>
          </a:prstGeom>
        </p:spPr>
        <p:txBody>
          <a:bodyPr wrap="square">
            <a:spAutoFit/>
          </a:bodyPr>
          <a:lstStyle/>
          <a:p>
            <a:r>
              <a:rPr lang="en-US" sz="1200" b="1" dirty="0">
                <a:solidFill>
                  <a:schemeClr val="tx2"/>
                </a:solidFill>
              </a:rPr>
              <a:t>Looking to the future</a:t>
            </a:r>
            <a:endParaRPr lang="en-US" sz="1200" dirty="0">
              <a:solidFill>
                <a:schemeClr val="tx2"/>
              </a:solidFill>
            </a:endParaRPr>
          </a:p>
          <a:p>
            <a:r>
              <a:rPr lang="en-US" sz="1200" dirty="0">
                <a:solidFill>
                  <a:schemeClr val="tx1">
                    <a:lumMod val="65000"/>
                    <a:lumOff val="35000"/>
                  </a:schemeClr>
                </a:solidFill>
              </a:rPr>
              <a:t>Every day, 111,000+ compassionate caregivers serve patients and communities across seven states through Providence St. Joseph Health, a national, Catholic, not-for profit health system. Our ministry is a diverse family of organizations united by a belief that health is a human right. Rooted in the founding missions of the Sisters of Providence and the Sisters of St. Joseph of Orange, we share a singular commitment to improve the health of all, especially the poor and vulnerable.</a:t>
            </a:r>
          </a:p>
          <a:p>
            <a:r>
              <a:rPr lang="en-US" sz="1200" dirty="0">
                <a:solidFill>
                  <a:schemeClr val="tx1">
                    <a:lumMod val="65000"/>
                    <a:lumOff val="35000"/>
                  </a:schemeClr>
                </a:solidFill>
              </a:rPr>
              <a:t> </a:t>
            </a:r>
          </a:p>
          <a:p>
            <a:r>
              <a:rPr lang="en-US" sz="1200" dirty="0">
                <a:solidFill>
                  <a:schemeClr val="tx1">
                    <a:lumMod val="65000"/>
                    <a:lumOff val="35000"/>
                  </a:schemeClr>
                </a:solidFill>
              </a:rPr>
              <a:t>Providence St. Joseph Health is boldly imagining the best health model for the future – today. We are inspired and guided by our new statements of Mission, values, vision and promise. </a:t>
            </a:r>
          </a:p>
          <a:p>
            <a:r>
              <a:rPr lang="en-US" sz="1200" dirty="0">
                <a:solidFill>
                  <a:schemeClr val="tx1">
                    <a:lumMod val="65000"/>
                    <a:lumOff val="35000"/>
                  </a:schemeClr>
                </a:solidFill>
              </a:rPr>
              <a:t> </a:t>
            </a:r>
          </a:p>
          <a:p>
            <a:r>
              <a:rPr lang="en-US" sz="1200" dirty="0">
                <a:solidFill>
                  <a:schemeClr val="tx1">
                    <a:lumMod val="65000"/>
                    <a:lumOff val="35000"/>
                  </a:schemeClr>
                </a:solidFill>
              </a:rPr>
              <a:t>Mission and values are central to who we are and how we do the work of providing services and accessible, high-quality compassionate care in an increasingly uncertain world – regardless of coverage or ability to pay. The vision sets the course for our aspirations and unites and attracts the like-minded. Our promise keeps us focused and reminds us what matters most. </a:t>
            </a:r>
          </a:p>
          <a:p>
            <a:r>
              <a:rPr lang="en-US" sz="1200" dirty="0">
                <a:solidFill>
                  <a:schemeClr val="tx1">
                    <a:lumMod val="65000"/>
                    <a:lumOff val="35000"/>
                  </a:schemeClr>
                </a:solidFill>
              </a:rPr>
              <a:t> </a:t>
            </a:r>
          </a:p>
          <a:p>
            <a:r>
              <a:rPr lang="en-US" sz="1200" dirty="0">
                <a:solidFill>
                  <a:schemeClr val="tx1">
                    <a:lumMod val="65000"/>
                    <a:lumOff val="35000"/>
                  </a:schemeClr>
                </a:solidFill>
              </a:rPr>
              <a:t>Providence St. Joseph Health and its Catholic and faith-based ministries will adopt the Mission statement, new values, vision and promise. Our other than Catholic partners will continue to use their current mission and values. The vision and promise will go through an adoption process by each board.</a:t>
            </a:r>
          </a:p>
          <a:p>
            <a:r>
              <a:rPr lang="en-US" sz="1200" dirty="0">
                <a:solidFill>
                  <a:schemeClr val="tx1">
                    <a:lumMod val="65000"/>
                    <a:lumOff val="35000"/>
                  </a:schemeClr>
                </a:solidFill>
              </a:rPr>
              <a:t> </a:t>
            </a:r>
          </a:p>
          <a:p>
            <a:r>
              <a:rPr lang="en-US" sz="1200" dirty="0">
                <a:solidFill>
                  <a:schemeClr val="tx1">
                    <a:lumMod val="65000"/>
                    <a:lumOff val="35000"/>
                  </a:schemeClr>
                </a:solidFill>
              </a:rPr>
              <a:t>You are invited to reflect on these words that give shape to our future. Consider how you are called to this ministry and how you will bring your gifts and humanity to wherever you serve. </a:t>
            </a:r>
          </a:p>
          <a:p>
            <a:endParaRPr lang="en-US" sz="1200" dirty="0"/>
          </a:p>
        </p:txBody>
      </p:sp>
      <p:sp>
        <p:nvSpPr>
          <p:cNvPr id="4" name="Rectangle 3">
            <a:extLst>
              <a:ext uri="{FF2B5EF4-FFF2-40B4-BE49-F238E27FC236}">
                <a16:creationId xmlns:a16="http://schemas.microsoft.com/office/drawing/2014/main" xmlns="" id="{13AC2B35-0363-4B27-8CEB-68369610D625}"/>
              </a:ext>
            </a:extLst>
          </p:cNvPr>
          <p:cNvSpPr/>
          <p:nvPr/>
        </p:nvSpPr>
        <p:spPr>
          <a:xfrm>
            <a:off x="0" y="0"/>
            <a:ext cx="9144000" cy="435103"/>
          </a:xfrm>
          <a:prstGeom prst="rect">
            <a:avLst/>
          </a:prstGeom>
          <a:gradFill flip="none" rotWithShape="1">
            <a:gsLst>
              <a:gs pos="0">
                <a:srgbClr val="FFFF00"/>
              </a:gs>
              <a:gs pos="48000">
                <a:schemeClr val="accent6">
                  <a:lumMod val="97000"/>
                  <a:lumOff val="3000"/>
                </a:schemeClr>
              </a:gs>
              <a:gs pos="100000">
                <a:schemeClr val="accent2"/>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smtClean="0"/>
              <a:t>PSJH Mission, Values, Vision, Promise Narrative</a:t>
            </a:r>
            <a:endParaRPr lang="en-US" sz="1200" b="1" dirty="0"/>
          </a:p>
        </p:txBody>
      </p:sp>
      <p:pic>
        <p:nvPicPr>
          <p:cNvPr id="5" name="Picture 4" descr="grayStJo&amp;ProvLogo.png">
            <a:extLst>
              <a:ext uri="{FF2B5EF4-FFF2-40B4-BE49-F238E27FC236}">
                <a16:creationId xmlns:a16="http://schemas.microsoft.com/office/drawing/2014/main" xmlns="" id="{BB29569E-B197-4BE8-9BE4-BCC5A84F1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Tree>
    <p:extLst>
      <p:ext uri="{BB962C8B-B14F-4D97-AF65-F5344CB8AC3E}">
        <p14:creationId xmlns:p14="http://schemas.microsoft.com/office/powerpoint/2010/main" val="3176147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5">
            <a:extLst>
              <a:ext uri="{FF2B5EF4-FFF2-40B4-BE49-F238E27FC236}">
                <a16:creationId xmlns:a16="http://schemas.microsoft.com/office/drawing/2014/main" xmlns="" id="{A0DA3727-0916-41A4-B183-3DB4CEBDE3A1}"/>
              </a:ext>
            </a:extLst>
          </p:cNvPr>
          <p:cNvSpPr txBox="1">
            <a:spLocks/>
          </p:cNvSpPr>
          <p:nvPr/>
        </p:nvSpPr>
        <p:spPr>
          <a:xfrm>
            <a:off x="272460" y="593534"/>
            <a:ext cx="8560987" cy="541630"/>
          </a:xfrm>
          <a:prstGeom prst="rect">
            <a:avLst/>
          </a:prstGeom>
          <a:ln>
            <a:solidFill>
              <a:schemeClr val="bg1">
                <a:lumMod val="50000"/>
              </a:schemeClr>
            </a:solidFill>
            <a:prstDash val="dash"/>
          </a:ln>
        </p:spPr>
        <p:txBody>
          <a:bodyPr>
            <a:noAutofit/>
          </a:bodyPr>
          <a:lstStyle>
            <a:defPPr>
              <a:defRPr lang="en-US"/>
            </a:defPPr>
            <a:lvl1pPr indent="0" fontAlgn="auto">
              <a:spcBef>
                <a:spcPts val="0"/>
              </a:spcBef>
              <a:spcAft>
                <a:spcPts val="0"/>
              </a:spcAft>
              <a:buNone/>
              <a:defRPr sz="1400">
                <a:solidFill>
                  <a:schemeClr val="tx1">
                    <a:lumMod val="65000"/>
                    <a:lumOff val="35000"/>
                  </a:schemeClr>
                </a:solidFill>
                <a:latin typeface="Arial "/>
                <a:ea typeface="ＭＳ Ｐゴシック" charset="0"/>
                <a:cs typeface="ＭＳ Ｐゴシック" charset="0"/>
              </a:defRPr>
            </a:lvl1pPr>
            <a:lvl2pPr marL="742950" indent="-285750" eaLnBrk="0" fontAlgn="base" hangingPunct="0">
              <a:spcBef>
                <a:spcPct val="20000"/>
              </a:spcBef>
              <a:spcAft>
                <a:spcPct val="0"/>
              </a:spcAft>
              <a:buChar char="–"/>
              <a:defRPr sz="2800">
                <a:solidFill>
                  <a:srgbClr val="003779"/>
                </a:solidFill>
                <a:ea typeface="ＭＳ Ｐゴシック" charset="0"/>
              </a:defRPr>
            </a:lvl2pPr>
            <a:lvl3pPr marL="1143000" indent="-228600" eaLnBrk="0" fontAlgn="base" hangingPunct="0">
              <a:spcBef>
                <a:spcPct val="20000"/>
              </a:spcBef>
              <a:spcAft>
                <a:spcPct val="0"/>
              </a:spcAft>
              <a:buChar char="•"/>
              <a:defRPr sz="2400">
                <a:solidFill>
                  <a:srgbClr val="003779"/>
                </a:solidFill>
                <a:ea typeface="ＭＳ Ｐゴシック" charset="0"/>
              </a:defRPr>
            </a:lvl3pPr>
            <a:lvl4pPr marL="1600200" indent="-228600" eaLnBrk="0" fontAlgn="base" hangingPunct="0">
              <a:spcBef>
                <a:spcPct val="20000"/>
              </a:spcBef>
              <a:spcAft>
                <a:spcPct val="0"/>
              </a:spcAft>
              <a:buChar char="–"/>
              <a:defRPr sz="2000">
                <a:solidFill>
                  <a:srgbClr val="003779"/>
                </a:solidFill>
                <a:ea typeface="ＭＳ Ｐゴシック" charset="0"/>
              </a:defRPr>
            </a:lvl4pPr>
            <a:lvl5pPr marL="2057400" indent="-228600" eaLnBrk="0" fontAlgn="base" hangingPunct="0">
              <a:spcBef>
                <a:spcPct val="20000"/>
              </a:spcBef>
              <a:spcAft>
                <a:spcPct val="0"/>
              </a:spcAft>
              <a:buChar char="»"/>
              <a:defRPr sz="2000">
                <a:solidFill>
                  <a:srgbClr val="003779"/>
                </a:solidFill>
                <a:ea typeface="ＭＳ Ｐゴシック" charset="0"/>
              </a:defRPr>
            </a:lvl5pPr>
            <a:lvl6pPr marL="2514600" indent="-228600" fontAlgn="base">
              <a:spcBef>
                <a:spcPct val="20000"/>
              </a:spcBef>
              <a:spcAft>
                <a:spcPct val="0"/>
              </a:spcAft>
              <a:buChar char="»"/>
              <a:defRPr sz="2000">
                <a:solidFill>
                  <a:schemeClr val="bg1"/>
                </a:solidFill>
              </a:defRPr>
            </a:lvl6pPr>
            <a:lvl7pPr marL="2971800" indent="-228600" fontAlgn="base">
              <a:spcBef>
                <a:spcPct val="20000"/>
              </a:spcBef>
              <a:spcAft>
                <a:spcPct val="0"/>
              </a:spcAft>
              <a:buChar char="»"/>
              <a:defRPr sz="2000">
                <a:solidFill>
                  <a:schemeClr val="bg1"/>
                </a:solidFill>
              </a:defRPr>
            </a:lvl7pPr>
            <a:lvl8pPr marL="3429000" indent="-228600" fontAlgn="base">
              <a:spcBef>
                <a:spcPct val="20000"/>
              </a:spcBef>
              <a:spcAft>
                <a:spcPct val="0"/>
              </a:spcAft>
              <a:buChar char="»"/>
              <a:defRPr sz="2000">
                <a:solidFill>
                  <a:schemeClr val="bg1"/>
                </a:solidFill>
              </a:defRPr>
            </a:lvl8pPr>
            <a:lvl9pPr marL="3886200" indent="-228600" fontAlgn="base">
              <a:spcBef>
                <a:spcPct val="20000"/>
              </a:spcBef>
              <a:spcAft>
                <a:spcPct val="0"/>
              </a:spcAft>
              <a:buChar char="»"/>
              <a:defRPr sz="2000">
                <a:solidFill>
                  <a:schemeClr val="bg1"/>
                </a:solidFill>
              </a:defRPr>
            </a:lvl9pPr>
          </a:lstStyle>
          <a:p>
            <a:pPr algn="ctr"/>
            <a:r>
              <a:rPr lang="en-US" i="1" dirty="0"/>
              <a:t>The following slides can be used as a guide to cascade the ISFP to your next level leadership, as well as involve them in connecting their function and team’s work to the ISFP</a:t>
            </a:r>
          </a:p>
        </p:txBody>
      </p:sp>
      <p:sp>
        <p:nvSpPr>
          <p:cNvPr id="6" name="Rectangle 5"/>
          <p:cNvSpPr/>
          <p:nvPr/>
        </p:nvSpPr>
        <p:spPr>
          <a:xfrm>
            <a:off x="362310" y="1390716"/>
            <a:ext cx="320040" cy="320040"/>
          </a:xfrm>
          <a:prstGeom prst="rect">
            <a:avLst/>
          </a:prstGeom>
          <a:solidFill>
            <a:srgbClr val="00338E"/>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p>
        </p:txBody>
      </p:sp>
      <p:sp>
        <p:nvSpPr>
          <p:cNvPr id="40" name="Rounded Rectangle 39"/>
          <p:cNvSpPr/>
          <p:nvPr/>
        </p:nvSpPr>
        <p:spPr>
          <a:xfrm>
            <a:off x="848973" y="1428672"/>
            <a:ext cx="7811948" cy="274320"/>
          </a:xfrm>
          <a:prstGeom prst="roundRect">
            <a:avLst/>
          </a:prstGeom>
          <a:gradFill>
            <a:gsLst>
              <a:gs pos="0">
                <a:srgbClr val="9BBB59"/>
              </a:gs>
              <a:gs pos="100000">
                <a:srgbClr val="388561"/>
              </a:gs>
            </a:gsLst>
            <a:lin ang="0" scaled="1"/>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Set aside 45-60 min with your leadership team to complete the cascading exercise</a:t>
            </a:r>
          </a:p>
        </p:txBody>
      </p:sp>
      <p:sp>
        <p:nvSpPr>
          <p:cNvPr id="41" name="Rectangle 40"/>
          <p:cNvSpPr/>
          <p:nvPr/>
        </p:nvSpPr>
        <p:spPr>
          <a:xfrm>
            <a:off x="561315" y="2078986"/>
            <a:ext cx="320040" cy="320040"/>
          </a:xfrm>
          <a:prstGeom prst="rect">
            <a:avLst/>
          </a:prstGeom>
          <a:solidFill>
            <a:srgbClr val="00338E"/>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42" name="Rounded Rectangle 41"/>
          <p:cNvSpPr/>
          <p:nvPr/>
        </p:nvSpPr>
        <p:spPr>
          <a:xfrm>
            <a:off x="1047978" y="1965307"/>
            <a:ext cx="7612943" cy="585771"/>
          </a:xfrm>
          <a:prstGeom prst="roundRect">
            <a:avLst/>
          </a:prstGeom>
          <a:gradFill>
            <a:gsLst>
              <a:gs pos="0">
                <a:srgbClr val="9BBB59"/>
              </a:gs>
              <a:gs pos="100000">
                <a:srgbClr val="388561"/>
              </a:gs>
            </a:gsLst>
            <a:lin ang="0" scaled="1"/>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00539B"/>
              </a:solidFill>
            </a:endParaRPr>
          </a:p>
          <a:p>
            <a:r>
              <a:rPr lang="en-US" sz="1400" dirty="0">
                <a:solidFill>
                  <a:schemeClr val="bg1"/>
                </a:solidFill>
              </a:rPr>
              <a:t>Using the Health 2.0 Narrative (slides 9-13), share the ISFP with your next level leadership team.  The Health 2.0 graphic and ISFP are on slides 5-6 for quick reference </a:t>
            </a:r>
          </a:p>
          <a:p>
            <a:r>
              <a:rPr lang="en-US" sz="1400" dirty="0">
                <a:solidFill>
                  <a:srgbClr val="00539B"/>
                </a:solidFill>
              </a:rPr>
              <a:t> </a:t>
            </a:r>
          </a:p>
        </p:txBody>
      </p:sp>
      <p:sp>
        <p:nvSpPr>
          <p:cNvPr id="44" name="Rounded Rectangle 43"/>
          <p:cNvSpPr/>
          <p:nvPr/>
        </p:nvSpPr>
        <p:spPr>
          <a:xfrm>
            <a:off x="1279365" y="2897377"/>
            <a:ext cx="7413938" cy="769583"/>
          </a:xfrm>
          <a:prstGeom prst="roundRect">
            <a:avLst/>
          </a:prstGeom>
          <a:gradFill>
            <a:gsLst>
              <a:gs pos="0">
                <a:srgbClr val="9BBB59"/>
              </a:gs>
              <a:gs pos="100000">
                <a:srgbClr val="388561"/>
              </a:gs>
            </a:gsLst>
            <a:lin ang="0" scaled="1"/>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Use the worksheet on slide 7 to document, individually and then together as a team, how you will support the ISFP, and who else / what other functions you will need to work with to successfully implement your strategies and tactics</a:t>
            </a:r>
          </a:p>
        </p:txBody>
      </p:sp>
      <p:sp>
        <p:nvSpPr>
          <p:cNvPr id="45" name="Rectangle 44"/>
          <p:cNvSpPr/>
          <p:nvPr/>
        </p:nvSpPr>
        <p:spPr>
          <a:xfrm>
            <a:off x="828694" y="3160641"/>
            <a:ext cx="320040" cy="320040"/>
          </a:xfrm>
          <a:prstGeom prst="rect">
            <a:avLst/>
          </a:prstGeom>
          <a:solidFill>
            <a:srgbClr val="00338E"/>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sp>
        <p:nvSpPr>
          <p:cNvPr id="49" name="Rectangle 48"/>
          <p:cNvSpPr/>
          <p:nvPr/>
        </p:nvSpPr>
        <p:spPr>
          <a:xfrm>
            <a:off x="1357335" y="4024983"/>
            <a:ext cx="320040" cy="320040"/>
          </a:xfrm>
          <a:prstGeom prst="rect">
            <a:avLst/>
          </a:prstGeom>
          <a:solidFill>
            <a:srgbClr val="00338E"/>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sp>
        <p:nvSpPr>
          <p:cNvPr id="50" name="Rounded Rectangle 49"/>
          <p:cNvSpPr/>
          <p:nvPr/>
        </p:nvSpPr>
        <p:spPr>
          <a:xfrm>
            <a:off x="1843998" y="3979958"/>
            <a:ext cx="6816923" cy="410091"/>
          </a:xfrm>
          <a:prstGeom prst="roundRect">
            <a:avLst/>
          </a:prstGeom>
          <a:gradFill>
            <a:gsLst>
              <a:gs pos="0">
                <a:srgbClr val="9BBB59"/>
              </a:gs>
              <a:gs pos="100000">
                <a:srgbClr val="388561"/>
              </a:gs>
            </a:gsLst>
            <a:lin ang="0" scaled="1"/>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Utilizing the suggestions on slide 15, build follow-up into your function’s ongoing systems and structures </a:t>
            </a:r>
          </a:p>
        </p:txBody>
      </p:sp>
      <p:sp>
        <p:nvSpPr>
          <p:cNvPr id="51" name="Rectangle 50"/>
          <p:cNvSpPr/>
          <p:nvPr/>
        </p:nvSpPr>
        <p:spPr>
          <a:xfrm>
            <a:off x="1556341" y="4610527"/>
            <a:ext cx="320040" cy="320040"/>
          </a:xfrm>
          <a:prstGeom prst="rect">
            <a:avLst/>
          </a:prstGeom>
          <a:solidFill>
            <a:srgbClr val="00338E"/>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a:t>
            </a:r>
          </a:p>
        </p:txBody>
      </p:sp>
      <p:sp>
        <p:nvSpPr>
          <p:cNvPr id="52" name="Rounded Rectangle 51"/>
          <p:cNvSpPr/>
          <p:nvPr/>
        </p:nvSpPr>
        <p:spPr>
          <a:xfrm>
            <a:off x="2043004" y="4648483"/>
            <a:ext cx="6617917" cy="274320"/>
          </a:xfrm>
          <a:prstGeom prst="roundRect">
            <a:avLst/>
          </a:prstGeom>
          <a:gradFill>
            <a:gsLst>
              <a:gs pos="0">
                <a:srgbClr val="9BBB59"/>
              </a:gs>
              <a:gs pos="100000">
                <a:srgbClr val="388561"/>
              </a:gs>
            </a:gsLst>
            <a:lin ang="0" scaled="1"/>
          </a:gra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Instruct your leadership team to follow same process with their teams and so on</a:t>
            </a:r>
          </a:p>
        </p:txBody>
      </p:sp>
      <p:sp>
        <p:nvSpPr>
          <p:cNvPr id="7" name="Isosceles Triangle 6"/>
          <p:cNvSpPr/>
          <p:nvPr/>
        </p:nvSpPr>
        <p:spPr>
          <a:xfrm rot="10800000">
            <a:off x="4717038" y="1786844"/>
            <a:ext cx="182880" cy="91440"/>
          </a:xfrm>
          <a:prstGeom prst="triangle">
            <a:avLst/>
          </a:prstGeom>
          <a:solidFill>
            <a:srgbClr val="42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p:nvSpPr>
        <p:spPr>
          <a:xfrm rot="10800000">
            <a:off x="4717038" y="4459931"/>
            <a:ext cx="182880" cy="91440"/>
          </a:xfrm>
          <a:prstGeom prst="triangle">
            <a:avLst/>
          </a:prstGeom>
          <a:solidFill>
            <a:srgbClr val="42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p:cNvSpPr/>
          <p:nvPr/>
        </p:nvSpPr>
        <p:spPr>
          <a:xfrm rot="10800000">
            <a:off x="4717038" y="3767244"/>
            <a:ext cx="182880" cy="91440"/>
          </a:xfrm>
          <a:prstGeom prst="triangle">
            <a:avLst/>
          </a:prstGeom>
          <a:solidFill>
            <a:srgbClr val="42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p:nvSpPr>
        <p:spPr>
          <a:xfrm rot="10800000">
            <a:off x="4717037" y="2677114"/>
            <a:ext cx="182880" cy="91440"/>
          </a:xfrm>
          <a:prstGeom prst="triangle">
            <a:avLst/>
          </a:prstGeom>
          <a:solidFill>
            <a:srgbClr val="42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DC1AAE46-B2D7-41B3-BD81-F3ED270C4EC9}"/>
              </a:ext>
            </a:extLst>
          </p:cNvPr>
          <p:cNvSpPr/>
          <p:nvPr/>
        </p:nvSpPr>
        <p:spPr>
          <a:xfrm>
            <a:off x="591670" y="118192"/>
            <a:ext cx="7996517" cy="2342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ISFP Cascade Instructions (page 1/2)</a:t>
            </a:r>
          </a:p>
        </p:txBody>
      </p:sp>
      <p:sp>
        <p:nvSpPr>
          <p:cNvPr id="20" name="Rectangle 19">
            <a:extLst>
              <a:ext uri="{FF2B5EF4-FFF2-40B4-BE49-F238E27FC236}">
                <a16:creationId xmlns:a16="http://schemas.microsoft.com/office/drawing/2014/main" xmlns="" id="{BC0A5C25-757F-4C78-A046-78F984ABA8F6}"/>
              </a:ext>
            </a:extLst>
          </p:cNvPr>
          <p:cNvSpPr/>
          <p:nvPr/>
        </p:nvSpPr>
        <p:spPr>
          <a:xfrm>
            <a:off x="0" y="0"/>
            <a:ext cx="9144000" cy="435103"/>
          </a:xfrm>
          <a:prstGeom prst="rect">
            <a:avLst/>
          </a:prstGeom>
          <a:gradFill flip="none" rotWithShape="1">
            <a:gsLst>
              <a:gs pos="0">
                <a:srgbClr val="9BBB59"/>
              </a:gs>
              <a:gs pos="100000">
                <a:srgbClr val="388561"/>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ISFP Cascade Instructions (page 1/2)</a:t>
            </a:r>
          </a:p>
        </p:txBody>
      </p:sp>
    </p:spTree>
    <p:extLst>
      <p:ext uri="{BB962C8B-B14F-4D97-AF65-F5344CB8AC3E}">
        <p14:creationId xmlns:p14="http://schemas.microsoft.com/office/powerpoint/2010/main" val="321559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79083" y="1508274"/>
            <a:ext cx="8785835" cy="3184275"/>
          </a:xfrm>
          <a:prstGeom prst="rect">
            <a:avLst/>
          </a:prstGeom>
          <a:ln>
            <a:solidFill>
              <a:schemeClr val="bg1">
                <a:lumMod val="50000"/>
              </a:schemeClr>
            </a:solidFill>
            <a:prstDash val="dash"/>
          </a:ln>
        </p:spPr>
        <p:txBody>
          <a:bodyPr>
            <a:noAutofit/>
          </a:bodyPr>
          <a:lstStyle>
            <a:defPPr>
              <a:defRPr lang="en-US"/>
            </a:defPPr>
            <a:lvl1pPr indent="0" algn="ctr" fontAlgn="auto">
              <a:spcBef>
                <a:spcPts val="0"/>
              </a:spcBef>
              <a:spcAft>
                <a:spcPts val="0"/>
              </a:spcAft>
              <a:buNone/>
              <a:defRPr sz="1400" i="1">
                <a:solidFill>
                  <a:schemeClr val="tx1">
                    <a:lumMod val="65000"/>
                    <a:lumOff val="35000"/>
                  </a:schemeClr>
                </a:solidFill>
                <a:latin typeface="Arial "/>
                <a:ea typeface="ＭＳ Ｐゴシック" charset="0"/>
                <a:cs typeface="ＭＳ Ｐゴシック" charset="0"/>
              </a:defRPr>
            </a:lvl1pPr>
            <a:lvl2pPr marL="742950" indent="-285750" eaLnBrk="0" fontAlgn="base" hangingPunct="0">
              <a:spcBef>
                <a:spcPct val="20000"/>
              </a:spcBef>
              <a:spcAft>
                <a:spcPct val="0"/>
              </a:spcAft>
              <a:buChar char="–"/>
              <a:defRPr sz="2800">
                <a:solidFill>
                  <a:srgbClr val="003779"/>
                </a:solidFill>
                <a:ea typeface="ＭＳ Ｐゴシック" charset="0"/>
              </a:defRPr>
            </a:lvl2pPr>
            <a:lvl3pPr marL="1143000" indent="-228600" eaLnBrk="0" fontAlgn="base" hangingPunct="0">
              <a:spcBef>
                <a:spcPct val="20000"/>
              </a:spcBef>
              <a:spcAft>
                <a:spcPct val="0"/>
              </a:spcAft>
              <a:buChar char="•"/>
              <a:defRPr sz="2400">
                <a:solidFill>
                  <a:srgbClr val="003779"/>
                </a:solidFill>
                <a:ea typeface="ＭＳ Ｐゴシック" charset="0"/>
              </a:defRPr>
            </a:lvl3pPr>
            <a:lvl4pPr marL="1600200" indent="-228600" eaLnBrk="0" fontAlgn="base" hangingPunct="0">
              <a:spcBef>
                <a:spcPct val="20000"/>
              </a:spcBef>
              <a:spcAft>
                <a:spcPct val="0"/>
              </a:spcAft>
              <a:buChar char="–"/>
              <a:defRPr sz="2000">
                <a:solidFill>
                  <a:srgbClr val="003779"/>
                </a:solidFill>
                <a:ea typeface="ＭＳ Ｐゴシック" charset="0"/>
              </a:defRPr>
            </a:lvl4pPr>
            <a:lvl5pPr marL="2057400" indent="-228600" eaLnBrk="0" fontAlgn="base" hangingPunct="0">
              <a:spcBef>
                <a:spcPct val="20000"/>
              </a:spcBef>
              <a:spcAft>
                <a:spcPct val="0"/>
              </a:spcAft>
              <a:buChar char="»"/>
              <a:defRPr sz="2000">
                <a:solidFill>
                  <a:srgbClr val="003779"/>
                </a:solidFill>
                <a:ea typeface="ＭＳ Ｐゴシック" charset="0"/>
              </a:defRPr>
            </a:lvl5pPr>
            <a:lvl6pPr marL="2514600" indent="-228600" fontAlgn="base">
              <a:spcBef>
                <a:spcPct val="20000"/>
              </a:spcBef>
              <a:spcAft>
                <a:spcPct val="0"/>
              </a:spcAft>
              <a:buChar char="»"/>
              <a:defRPr sz="2000">
                <a:solidFill>
                  <a:schemeClr val="bg1"/>
                </a:solidFill>
              </a:defRPr>
            </a:lvl6pPr>
            <a:lvl7pPr marL="2971800" indent="-228600" fontAlgn="base">
              <a:spcBef>
                <a:spcPct val="20000"/>
              </a:spcBef>
              <a:spcAft>
                <a:spcPct val="0"/>
              </a:spcAft>
              <a:buChar char="»"/>
              <a:defRPr sz="2000">
                <a:solidFill>
                  <a:schemeClr val="bg1"/>
                </a:solidFill>
              </a:defRPr>
            </a:lvl7pPr>
            <a:lvl8pPr marL="3429000" indent="-228600" fontAlgn="base">
              <a:spcBef>
                <a:spcPct val="20000"/>
              </a:spcBef>
              <a:spcAft>
                <a:spcPct val="0"/>
              </a:spcAft>
              <a:buChar char="»"/>
              <a:defRPr sz="2000">
                <a:solidFill>
                  <a:schemeClr val="bg1"/>
                </a:solidFill>
              </a:defRPr>
            </a:lvl8pPr>
            <a:lvl9pPr marL="3886200" indent="-228600" fontAlgn="base">
              <a:spcBef>
                <a:spcPct val="20000"/>
              </a:spcBef>
              <a:spcAft>
                <a:spcPct val="0"/>
              </a:spcAft>
              <a:buChar char="»"/>
              <a:defRPr sz="2000">
                <a:solidFill>
                  <a:schemeClr val="bg1"/>
                </a:solidFill>
              </a:defRPr>
            </a:lvl9pPr>
          </a:lstStyle>
          <a:p>
            <a:pPr algn="l"/>
            <a:endParaRPr lang="en-US" dirty="0"/>
          </a:p>
          <a:p>
            <a:pPr marL="342900" indent="-342900" algn="l">
              <a:buFont typeface="+mj-lt"/>
              <a:buAutoNum type="arabicPeriod"/>
            </a:pPr>
            <a:r>
              <a:rPr lang="en-US" dirty="0"/>
              <a:t>Build an annual department/team workplan to achieve the strategies you identified with key milestones for achievement</a:t>
            </a:r>
          </a:p>
          <a:p>
            <a:pPr marL="342900" indent="-342900" algn="l">
              <a:buFont typeface="+mj-lt"/>
              <a:buAutoNum type="arabicPeriod"/>
            </a:pPr>
            <a:endParaRPr lang="en-US" dirty="0"/>
          </a:p>
          <a:p>
            <a:pPr marL="342900" indent="-342900" algn="l">
              <a:buFont typeface="+mj-lt"/>
              <a:buAutoNum type="arabicPeriod"/>
            </a:pPr>
            <a:r>
              <a:rPr lang="en-US" dirty="0"/>
              <a:t>Use the priorities/programs you identified and tie these to core leader and team performance goals</a:t>
            </a:r>
          </a:p>
          <a:p>
            <a:pPr marL="342900" indent="-342900" algn="l">
              <a:buFont typeface="+mj-lt"/>
              <a:buAutoNum type="arabicPeriod"/>
            </a:pPr>
            <a:endParaRPr lang="en-US" dirty="0"/>
          </a:p>
          <a:p>
            <a:pPr marL="342900" indent="-342900" algn="l">
              <a:buFont typeface="+mj-lt"/>
              <a:buAutoNum type="arabicPeriod"/>
            </a:pPr>
            <a:r>
              <a:rPr lang="en-US" dirty="0"/>
              <a:t>Share the ISFP and identified functional/team tactics with all of your caregivers, gather feedback from and inspire them to align tactics/individual actions</a:t>
            </a:r>
          </a:p>
          <a:p>
            <a:pPr marL="342900" indent="-342900" algn="l">
              <a:buFont typeface="+mj-lt"/>
              <a:buAutoNum type="arabicPeriod"/>
            </a:pPr>
            <a:endParaRPr lang="en-US" dirty="0"/>
          </a:p>
          <a:p>
            <a:pPr marL="342900" indent="-342900" algn="l">
              <a:buFont typeface="+mj-lt"/>
              <a:buAutoNum type="arabicPeriod"/>
            </a:pPr>
            <a:r>
              <a:rPr lang="en-US" dirty="0"/>
              <a:t>Regularly review priority/program progress on a monthly basis during your team/leadership meetings</a:t>
            </a:r>
          </a:p>
          <a:p>
            <a:pPr marL="342900" indent="-342900" algn="l">
              <a:buFont typeface="+mj-lt"/>
              <a:buAutoNum type="arabicPeriod"/>
            </a:pPr>
            <a:endParaRPr lang="en-US" dirty="0"/>
          </a:p>
          <a:p>
            <a:pPr marL="342900" indent="-342900" algn="l">
              <a:buFont typeface="+mj-lt"/>
              <a:buAutoNum type="arabicPeriod"/>
            </a:pPr>
            <a:r>
              <a:rPr lang="en-US" dirty="0"/>
              <a:t>Review performance against goals utilizing the PSJH System Dashboard</a:t>
            </a:r>
          </a:p>
          <a:p>
            <a:pPr marL="342900" indent="-342900" algn="l">
              <a:buFont typeface="+mj-lt"/>
              <a:buAutoNum type="arabicPeriod"/>
            </a:pPr>
            <a:endParaRPr lang="en-US" dirty="0"/>
          </a:p>
          <a:p>
            <a:pPr marL="342900" indent="-342900" algn="l">
              <a:buFont typeface="+mj-lt"/>
              <a:buAutoNum type="arabicPeriod"/>
            </a:pPr>
            <a:r>
              <a:rPr lang="en-US" dirty="0"/>
              <a:t>Review ISFP on quarterly basis with your team, continue to ensure alignment of work to ISFP</a:t>
            </a:r>
          </a:p>
          <a:p>
            <a:pPr marL="342900" indent="-342900" algn="l">
              <a:buFont typeface="+mj-lt"/>
              <a:buAutoNum type="arabicPeriod"/>
            </a:pPr>
            <a:endParaRPr lang="en-US" dirty="0"/>
          </a:p>
        </p:txBody>
      </p:sp>
      <p:sp>
        <p:nvSpPr>
          <p:cNvPr id="8" name="TextBox 7"/>
          <p:cNvSpPr txBox="1"/>
          <p:nvPr/>
        </p:nvSpPr>
        <p:spPr>
          <a:xfrm>
            <a:off x="208903" y="626304"/>
            <a:ext cx="8696188" cy="646331"/>
          </a:xfrm>
          <a:prstGeom prst="rect">
            <a:avLst/>
          </a:prstGeom>
          <a:solidFill>
            <a:srgbClr val="00338E"/>
          </a:solidFill>
        </p:spPr>
        <p:txBody>
          <a:bodyPr wrap="square" rtlCol="0">
            <a:spAutoFit/>
          </a:bodyPr>
          <a:lstStyle/>
          <a:p>
            <a:pPr algn="ctr"/>
            <a:r>
              <a:rPr lang="en-US" i="1" dirty="0">
                <a:solidFill>
                  <a:schemeClr val="bg1"/>
                </a:solidFill>
              </a:rPr>
              <a:t>Now that you’ve shared the ISFP with your leadership team, here’s what you can do next to help ensure we achieve our PSJH goals and strategies: </a:t>
            </a:r>
          </a:p>
        </p:txBody>
      </p:sp>
      <p:sp>
        <p:nvSpPr>
          <p:cNvPr id="7" name="Rectangle 6">
            <a:extLst>
              <a:ext uri="{FF2B5EF4-FFF2-40B4-BE49-F238E27FC236}">
                <a16:creationId xmlns:a16="http://schemas.microsoft.com/office/drawing/2014/main" xmlns="" id="{4B9FF02B-04D8-4BB2-9C07-D72EBD501F29}"/>
              </a:ext>
            </a:extLst>
          </p:cNvPr>
          <p:cNvSpPr/>
          <p:nvPr/>
        </p:nvSpPr>
        <p:spPr>
          <a:xfrm>
            <a:off x="0" y="0"/>
            <a:ext cx="9144000" cy="435103"/>
          </a:xfrm>
          <a:prstGeom prst="rect">
            <a:avLst/>
          </a:prstGeom>
          <a:gradFill flip="none" rotWithShape="1">
            <a:gsLst>
              <a:gs pos="0">
                <a:srgbClr val="9BBB59"/>
              </a:gs>
              <a:gs pos="100000">
                <a:srgbClr val="388561"/>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ISFP Cascade Instructions (page 2/2)</a:t>
            </a:r>
          </a:p>
        </p:txBody>
      </p:sp>
    </p:spTree>
    <p:extLst>
      <p:ext uri="{BB962C8B-B14F-4D97-AF65-F5344CB8AC3E}">
        <p14:creationId xmlns:p14="http://schemas.microsoft.com/office/powerpoint/2010/main" val="1564104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xmlns="" id="{A0DA3727-0916-41A4-B183-3DB4CEBDE3A1}"/>
              </a:ext>
            </a:extLst>
          </p:cNvPr>
          <p:cNvSpPr txBox="1">
            <a:spLocks/>
          </p:cNvSpPr>
          <p:nvPr/>
        </p:nvSpPr>
        <p:spPr>
          <a:xfrm>
            <a:off x="415993" y="1028700"/>
            <a:ext cx="7999928" cy="3181634"/>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377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rgbClr val="003779"/>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779"/>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779"/>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779"/>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eaLnBrk="1" fontAlgn="auto" hangingPunct="1">
              <a:spcBef>
                <a:spcPts val="0"/>
              </a:spcBef>
              <a:spcAft>
                <a:spcPts val="0"/>
              </a:spcAft>
              <a:defRPr/>
            </a:pPr>
            <a:r>
              <a:rPr lang="en-US" sz="2000" dirty="0" smtClean="0">
                <a:solidFill>
                  <a:srgbClr val="000000">
                    <a:lumMod val="65000"/>
                    <a:lumOff val="35000"/>
                  </a:srgbClr>
                </a:solidFill>
                <a:latin typeface="Arial "/>
              </a:rPr>
              <a:t>For ISFP communication planning questions, please contact:</a:t>
            </a:r>
          </a:p>
          <a:p>
            <a:pPr lvl="1" eaLnBrk="1" fontAlgn="auto" hangingPunct="1">
              <a:spcBef>
                <a:spcPts val="0"/>
              </a:spcBef>
              <a:spcAft>
                <a:spcPts val="0"/>
              </a:spcAft>
              <a:defRPr/>
            </a:pPr>
            <a:r>
              <a:rPr lang="en-US" sz="2000" dirty="0" smtClean="0">
                <a:solidFill>
                  <a:srgbClr val="000000">
                    <a:lumMod val="65000"/>
                    <a:lumOff val="35000"/>
                  </a:srgbClr>
                </a:solidFill>
                <a:latin typeface="Arial "/>
                <a:hlinkClick r:id="rId2"/>
              </a:rPr>
              <a:t>Darrin Godin</a:t>
            </a:r>
            <a:r>
              <a:rPr lang="en-US" sz="2000" dirty="0" smtClean="0">
                <a:solidFill>
                  <a:srgbClr val="000000">
                    <a:lumMod val="65000"/>
                    <a:lumOff val="35000"/>
                  </a:srgbClr>
                </a:solidFill>
                <a:latin typeface="Arial "/>
              </a:rPr>
              <a:t>, executive director, organizational communication</a:t>
            </a:r>
          </a:p>
          <a:p>
            <a:pPr eaLnBrk="1" fontAlgn="auto" hangingPunct="1">
              <a:spcBef>
                <a:spcPts val="0"/>
              </a:spcBef>
              <a:spcAft>
                <a:spcPts val="0"/>
              </a:spcAft>
              <a:defRPr/>
            </a:pPr>
            <a:r>
              <a:rPr lang="en-US" sz="2000" dirty="0" smtClean="0">
                <a:solidFill>
                  <a:srgbClr val="000000">
                    <a:lumMod val="65000"/>
                    <a:lumOff val="35000"/>
                  </a:srgbClr>
                </a:solidFill>
                <a:latin typeface="Arial "/>
              </a:rPr>
              <a:t>For ISFP cascading questions, please contact:</a:t>
            </a:r>
          </a:p>
          <a:p>
            <a:pPr lvl="1" eaLnBrk="1" fontAlgn="auto" hangingPunct="1">
              <a:spcBef>
                <a:spcPts val="0"/>
              </a:spcBef>
              <a:spcAft>
                <a:spcPts val="0"/>
              </a:spcAft>
              <a:defRPr/>
            </a:pPr>
            <a:r>
              <a:rPr lang="en-US" sz="2000" dirty="0" smtClean="0">
                <a:solidFill>
                  <a:srgbClr val="000000">
                    <a:lumMod val="65000"/>
                    <a:lumOff val="35000"/>
                  </a:srgbClr>
                </a:solidFill>
                <a:latin typeface="Arial "/>
                <a:hlinkClick r:id="rId3"/>
              </a:rPr>
              <a:t>Kristina Hansen Smith</a:t>
            </a:r>
            <a:r>
              <a:rPr lang="en-US" sz="2000" dirty="0" smtClean="0">
                <a:solidFill>
                  <a:srgbClr val="000000">
                    <a:lumMod val="65000"/>
                    <a:lumOff val="35000"/>
                  </a:srgbClr>
                </a:solidFill>
                <a:latin typeface="Arial "/>
              </a:rPr>
              <a:t>, group vice president, strategic services</a:t>
            </a:r>
          </a:p>
          <a:p>
            <a:pPr eaLnBrk="1" fontAlgn="auto" hangingPunct="1">
              <a:spcBef>
                <a:spcPts val="0"/>
              </a:spcBef>
              <a:spcAft>
                <a:spcPts val="0"/>
              </a:spcAft>
              <a:defRPr/>
            </a:pPr>
            <a:r>
              <a:rPr lang="en-US" sz="2000" dirty="0">
                <a:solidFill>
                  <a:srgbClr val="000000">
                    <a:lumMod val="65000"/>
                    <a:lumOff val="35000"/>
                  </a:srgbClr>
                </a:solidFill>
                <a:latin typeface="Arial "/>
              </a:rPr>
              <a:t>For </a:t>
            </a:r>
            <a:r>
              <a:rPr lang="en-US" sz="2000" dirty="0" smtClean="0">
                <a:solidFill>
                  <a:srgbClr val="000000">
                    <a:lumMod val="65000"/>
                    <a:lumOff val="35000"/>
                  </a:srgbClr>
                </a:solidFill>
                <a:latin typeface="Arial "/>
              </a:rPr>
              <a:t>Mission and values questions</a:t>
            </a:r>
            <a:r>
              <a:rPr lang="en-US" sz="2000" dirty="0">
                <a:solidFill>
                  <a:srgbClr val="000000">
                    <a:lumMod val="65000"/>
                    <a:lumOff val="35000"/>
                  </a:srgbClr>
                </a:solidFill>
                <a:latin typeface="Arial "/>
              </a:rPr>
              <a:t>, please contact:</a:t>
            </a:r>
          </a:p>
          <a:p>
            <a:pPr lvl="1" eaLnBrk="1" fontAlgn="auto" hangingPunct="1">
              <a:spcBef>
                <a:spcPts val="0"/>
              </a:spcBef>
              <a:spcAft>
                <a:spcPts val="0"/>
              </a:spcAft>
              <a:defRPr/>
            </a:pPr>
            <a:r>
              <a:rPr lang="en-US" sz="2000" dirty="0" smtClean="0">
                <a:solidFill>
                  <a:srgbClr val="000000">
                    <a:lumMod val="65000"/>
                    <a:lumOff val="35000"/>
                  </a:srgbClr>
                </a:solidFill>
                <a:latin typeface="Arial "/>
              </a:rPr>
              <a:t>Your regional communication or mission leaders  </a:t>
            </a:r>
            <a:endParaRPr lang="en-US" sz="2000" dirty="0">
              <a:solidFill>
                <a:srgbClr val="000000">
                  <a:lumMod val="65000"/>
                  <a:lumOff val="35000"/>
                </a:srgbClr>
              </a:solidFill>
              <a:latin typeface="Arial "/>
            </a:endParaRPr>
          </a:p>
          <a:p>
            <a:pPr marL="457200" lvl="1" indent="0" eaLnBrk="1" fontAlgn="auto" hangingPunct="1">
              <a:spcBef>
                <a:spcPts val="0"/>
              </a:spcBef>
              <a:spcAft>
                <a:spcPts val="0"/>
              </a:spcAft>
              <a:buNone/>
              <a:defRPr/>
            </a:pPr>
            <a:r>
              <a:rPr lang="en-US" sz="2000" dirty="0" smtClean="0">
                <a:solidFill>
                  <a:srgbClr val="000000">
                    <a:lumMod val="65000"/>
                    <a:lumOff val="35000"/>
                  </a:srgbClr>
                </a:solidFill>
                <a:latin typeface="Arial "/>
              </a:rPr>
              <a:t>  </a:t>
            </a:r>
          </a:p>
        </p:txBody>
      </p:sp>
      <p:pic>
        <p:nvPicPr>
          <p:cNvPr id="8" name="Picture 7" descr="grayStJo&amp;ProvLogo.png">
            <a:extLst>
              <a:ext uri="{FF2B5EF4-FFF2-40B4-BE49-F238E27FC236}">
                <a16:creationId xmlns:a16="http://schemas.microsoft.com/office/drawing/2014/main" xmlns="" id="{F6184AAA-9CDB-4C74-8E95-1D7814B7D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
        <p:nvSpPr>
          <p:cNvPr id="9" name="Rectangle 8">
            <a:extLst>
              <a:ext uri="{FF2B5EF4-FFF2-40B4-BE49-F238E27FC236}">
                <a16:creationId xmlns:a16="http://schemas.microsoft.com/office/drawing/2014/main" xmlns="" id="{719A3DE4-84C1-4EA0-AABB-F95A57CB4B3C}"/>
              </a:ext>
            </a:extLst>
          </p:cNvPr>
          <p:cNvSpPr/>
          <p:nvPr/>
        </p:nvSpPr>
        <p:spPr>
          <a:xfrm>
            <a:off x="0" y="0"/>
            <a:ext cx="9144000" cy="614363"/>
          </a:xfrm>
          <a:prstGeom prst="rect">
            <a:avLst/>
          </a:prstGeom>
          <a:gradFill flip="none" rotWithShape="1">
            <a:gsLst>
              <a:gs pos="0">
                <a:srgbClr val="9BBB59"/>
              </a:gs>
              <a:gs pos="100000">
                <a:srgbClr val="388561"/>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200" b="1" dirty="0">
                <a:solidFill>
                  <a:srgbClr val="FFFFFF"/>
                </a:solidFill>
              </a:rPr>
              <a:t>	</a:t>
            </a:r>
            <a:r>
              <a:rPr lang="en-US" sz="1600" b="1" dirty="0" smtClean="0">
                <a:solidFill>
                  <a:srgbClr val="FFFFFF"/>
                </a:solidFill>
              </a:rPr>
              <a:t>Questions?</a:t>
            </a:r>
            <a:endParaRPr lang="en-US" sz="1200" b="1" dirty="0">
              <a:solidFill>
                <a:srgbClr val="FFFFFF"/>
              </a:solidFill>
            </a:endParaRPr>
          </a:p>
        </p:txBody>
      </p:sp>
    </p:spTree>
    <p:extLst>
      <p:ext uri="{BB962C8B-B14F-4D97-AF65-F5344CB8AC3E}">
        <p14:creationId xmlns:p14="http://schemas.microsoft.com/office/powerpoint/2010/main" val="153203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xmlns="" id="{A0DA3727-0916-41A4-B183-3DB4CEBDE3A1}"/>
              </a:ext>
            </a:extLst>
          </p:cNvPr>
          <p:cNvSpPr txBox="1">
            <a:spLocks/>
          </p:cNvSpPr>
          <p:nvPr/>
        </p:nvSpPr>
        <p:spPr>
          <a:xfrm>
            <a:off x="415993" y="1028700"/>
            <a:ext cx="7999928" cy="3181634"/>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377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rgbClr val="003779"/>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779"/>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779"/>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779"/>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r>
              <a:rPr lang="en-US" sz="2000" dirty="0">
                <a:solidFill>
                  <a:schemeClr val="tx1">
                    <a:lumMod val="65000"/>
                    <a:lumOff val="35000"/>
                  </a:schemeClr>
                </a:solidFill>
              </a:rPr>
              <a:t>Includes versions of Health 2.0, ISFP, and caregiver worksheet without the PSJH Mission, values, vision, promise </a:t>
            </a:r>
            <a:r>
              <a:rPr lang="en-US" sz="2000" dirty="0" smtClean="0">
                <a:solidFill>
                  <a:schemeClr val="tx1">
                    <a:lumMod val="65000"/>
                    <a:lumOff val="35000"/>
                  </a:schemeClr>
                </a:solidFill>
              </a:rPr>
              <a:t>statements and versions with just the vision and promise </a:t>
            </a:r>
            <a:r>
              <a:rPr lang="en-US" sz="2000" dirty="0">
                <a:solidFill>
                  <a:schemeClr val="tx1">
                    <a:lumMod val="65000"/>
                    <a:lumOff val="35000"/>
                  </a:schemeClr>
                </a:solidFill>
              </a:rPr>
              <a:t>for areas of the organization that are not adopting some or all of the common statements.</a:t>
            </a:r>
          </a:p>
        </p:txBody>
      </p:sp>
      <p:pic>
        <p:nvPicPr>
          <p:cNvPr id="8" name="Picture 7" descr="grayStJo&amp;ProvLogo.png">
            <a:extLst>
              <a:ext uri="{FF2B5EF4-FFF2-40B4-BE49-F238E27FC236}">
                <a16:creationId xmlns:a16="http://schemas.microsoft.com/office/drawing/2014/main" xmlns="" id="{F6184AAA-9CDB-4C74-8E95-1D7814B7D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
        <p:nvSpPr>
          <p:cNvPr id="9" name="Rectangle 8">
            <a:extLst>
              <a:ext uri="{FF2B5EF4-FFF2-40B4-BE49-F238E27FC236}">
                <a16:creationId xmlns:a16="http://schemas.microsoft.com/office/drawing/2014/main" xmlns="" id="{719A3DE4-84C1-4EA0-AABB-F95A57CB4B3C}"/>
              </a:ext>
            </a:extLst>
          </p:cNvPr>
          <p:cNvSpPr/>
          <p:nvPr/>
        </p:nvSpPr>
        <p:spPr>
          <a:xfrm>
            <a:off x="0" y="0"/>
            <a:ext cx="9144000" cy="614363"/>
          </a:xfrm>
          <a:prstGeom prst="rect">
            <a:avLst/>
          </a:prstGeom>
          <a:gradFill flip="none" rotWithShape="1">
            <a:gsLst>
              <a:gs pos="0">
                <a:srgbClr val="9BBB59"/>
              </a:gs>
              <a:gs pos="100000">
                <a:srgbClr val="388561"/>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200" b="1" dirty="0"/>
              <a:t>	</a:t>
            </a:r>
            <a:r>
              <a:rPr lang="en-US" sz="1600" b="1" dirty="0" smtClean="0"/>
              <a:t>Appendix 2</a:t>
            </a:r>
            <a:endParaRPr lang="en-US" sz="1200" b="1" dirty="0"/>
          </a:p>
        </p:txBody>
      </p:sp>
    </p:spTree>
    <p:extLst>
      <p:ext uri="{BB962C8B-B14F-4D97-AF65-F5344CB8AC3E}">
        <p14:creationId xmlns:p14="http://schemas.microsoft.com/office/powerpoint/2010/main" val="1689968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xmlns="" id="{A0DA3727-0916-41A4-B183-3DB4CEBDE3A1}"/>
              </a:ext>
            </a:extLst>
          </p:cNvPr>
          <p:cNvSpPr txBox="1">
            <a:spLocks/>
          </p:cNvSpPr>
          <p:nvPr/>
        </p:nvSpPr>
        <p:spPr>
          <a:xfrm>
            <a:off x="415993" y="1221581"/>
            <a:ext cx="7999928" cy="3181634"/>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377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rgbClr val="003779"/>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779"/>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779"/>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779"/>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eaLnBrk="1" fontAlgn="auto" hangingPunct="1">
              <a:lnSpc>
                <a:spcPct val="150000"/>
              </a:lnSpc>
              <a:spcBef>
                <a:spcPts val="0"/>
              </a:spcBef>
              <a:spcAft>
                <a:spcPts val="0"/>
              </a:spcAft>
              <a:buNone/>
              <a:defRPr/>
            </a:pPr>
            <a:r>
              <a:rPr lang="en-US" sz="1200" dirty="0">
                <a:solidFill>
                  <a:schemeClr val="tx1"/>
                </a:solidFill>
                <a:latin typeface="Arial "/>
              </a:rPr>
              <a:t>The Integrated Strategic and Financial Plan (ISFP) Communication Toolkit outlines the suggested approaches and sequenced steps to:</a:t>
            </a:r>
          </a:p>
          <a:p>
            <a:pPr eaLnBrk="1" fontAlgn="auto" hangingPunct="1">
              <a:lnSpc>
                <a:spcPct val="150000"/>
              </a:lnSpc>
              <a:spcBef>
                <a:spcPts val="0"/>
              </a:spcBef>
              <a:spcAft>
                <a:spcPts val="0"/>
              </a:spcAft>
              <a:defRPr/>
            </a:pPr>
            <a:r>
              <a:rPr lang="en-US" sz="1200" dirty="0">
                <a:solidFill>
                  <a:schemeClr val="tx1"/>
                </a:solidFill>
              </a:rPr>
              <a:t>Build understanding of Health 2.0 &amp; ISFP purpose and engagement, enthusiasm and commitment to the vision, areas of strategic focus, goals and metrics</a:t>
            </a:r>
          </a:p>
          <a:p>
            <a:pPr eaLnBrk="1" fontAlgn="auto" hangingPunct="1">
              <a:lnSpc>
                <a:spcPct val="150000"/>
              </a:lnSpc>
              <a:spcBef>
                <a:spcPts val="0"/>
              </a:spcBef>
              <a:spcAft>
                <a:spcPts val="0"/>
              </a:spcAft>
              <a:defRPr/>
            </a:pPr>
            <a:r>
              <a:rPr lang="en-US" sz="1200" dirty="0">
                <a:solidFill>
                  <a:schemeClr val="tx1"/>
                </a:solidFill>
                <a:latin typeface="Arial "/>
              </a:rPr>
              <a:t>Appropriately cascade the ISFP to senior leadership, core leaders, and front line caregivers, ensuring alignment of functional/regional strategies and tactics to the system-wide ISFP</a:t>
            </a:r>
          </a:p>
          <a:p>
            <a:pPr marL="0" indent="0" eaLnBrk="1" fontAlgn="auto" hangingPunct="1">
              <a:spcBef>
                <a:spcPts val="0"/>
              </a:spcBef>
              <a:spcAft>
                <a:spcPts val="0"/>
              </a:spcAft>
              <a:buNone/>
              <a:defRPr/>
            </a:pPr>
            <a:endParaRPr lang="en-US" sz="1200" dirty="0">
              <a:solidFill>
                <a:schemeClr val="tx1">
                  <a:lumMod val="65000"/>
                  <a:lumOff val="35000"/>
                </a:schemeClr>
              </a:solidFill>
              <a:latin typeface="Arial "/>
            </a:endParaRPr>
          </a:p>
          <a:p>
            <a:pPr marL="0" indent="0" eaLnBrk="1" fontAlgn="auto" hangingPunct="1">
              <a:spcBef>
                <a:spcPts val="0"/>
              </a:spcBef>
              <a:spcAft>
                <a:spcPts val="0"/>
              </a:spcAft>
              <a:buNone/>
              <a:defRPr/>
            </a:pPr>
            <a:r>
              <a:rPr lang="en-US" sz="1200" dirty="0">
                <a:solidFill>
                  <a:schemeClr val="tx1">
                    <a:lumMod val="65000"/>
                    <a:lumOff val="35000"/>
                  </a:schemeClr>
                </a:solidFill>
                <a:latin typeface="Arial "/>
              </a:rPr>
              <a:t>Suggestions for using this tool:</a:t>
            </a:r>
          </a:p>
          <a:p>
            <a:pPr eaLnBrk="1" fontAlgn="auto" hangingPunct="1">
              <a:spcBef>
                <a:spcPts val="0"/>
              </a:spcBef>
              <a:spcAft>
                <a:spcPts val="0"/>
              </a:spcAft>
              <a:defRPr/>
            </a:pPr>
            <a:r>
              <a:rPr lang="en-US" sz="1200" dirty="0">
                <a:solidFill>
                  <a:schemeClr val="tx1">
                    <a:lumMod val="65000"/>
                    <a:lumOff val="35000"/>
                  </a:schemeClr>
                </a:solidFill>
                <a:latin typeface="Arial "/>
              </a:rPr>
              <a:t>Share this deck in gatherings with leaders and caregivers as appropriate to illustrate the long-term future of the organization and how the strategic goals will help us get there.</a:t>
            </a:r>
          </a:p>
          <a:p>
            <a:pPr eaLnBrk="1" fontAlgn="auto" hangingPunct="1">
              <a:spcBef>
                <a:spcPts val="0"/>
              </a:spcBef>
              <a:spcAft>
                <a:spcPts val="0"/>
              </a:spcAft>
              <a:defRPr/>
            </a:pPr>
            <a:r>
              <a:rPr lang="en-US" sz="1200" dirty="0">
                <a:solidFill>
                  <a:schemeClr val="tx1">
                    <a:lumMod val="65000"/>
                    <a:lumOff val="35000"/>
                  </a:schemeClr>
                </a:solidFill>
                <a:latin typeface="Arial "/>
              </a:rPr>
              <a:t>Use the narrative in the appendix as a guide to focus on key themes and messages.</a:t>
            </a:r>
          </a:p>
          <a:p>
            <a:pPr eaLnBrk="1" fontAlgn="auto" hangingPunct="1">
              <a:spcBef>
                <a:spcPts val="0"/>
              </a:spcBef>
              <a:spcAft>
                <a:spcPts val="0"/>
              </a:spcAft>
              <a:defRPr/>
            </a:pPr>
            <a:r>
              <a:rPr lang="en-US" sz="1200" dirty="0">
                <a:solidFill>
                  <a:schemeClr val="tx1">
                    <a:lumMod val="65000"/>
                    <a:lumOff val="35000"/>
                  </a:schemeClr>
                </a:solidFill>
                <a:latin typeface="Arial "/>
              </a:rPr>
              <a:t>Insert regional strategic plans and highlight local goals and metrics to connect caregivers’ work to the goals.</a:t>
            </a:r>
          </a:p>
          <a:p>
            <a:pPr eaLnBrk="1" fontAlgn="auto" hangingPunct="1">
              <a:spcBef>
                <a:spcPts val="0"/>
              </a:spcBef>
              <a:spcAft>
                <a:spcPts val="0"/>
              </a:spcAft>
              <a:defRPr/>
            </a:pPr>
            <a:r>
              <a:rPr lang="en-US" sz="1200" dirty="0">
                <a:solidFill>
                  <a:schemeClr val="tx1">
                    <a:lumMod val="65000"/>
                    <a:lumOff val="35000"/>
                  </a:schemeClr>
                </a:solidFill>
                <a:latin typeface="Arial "/>
              </a:rPr>
              <a:t>Use the cascade instructions in the appendix as a guide for connecting your caregivers to the ISFP</a:t>
            </a:r>
          </a:p>
          <a:p>
            <a:pPr marL="0" indent="0" eaLnBrk="1" fontAlgn="auto" hangingPunct="1">
              <a:spcBef>
                <a:spcPts val="0"/>
              </a:spcBef>
              <a:spcAft>
                <a:spcPts val="0"/>
              </a:spcAft>
              <a:buNone/>
              <a:defRPr/>
            </a:pPr>
            <a:endParaRPr lang="en-US" sz="1200" dirty="0">
              <a:solidFill>
                <a:schemeClr val="tx1">
                  <a:lumMod val="65000"/>
                  <a:lumOff val="35000"/>
                </a:schemeClr>
              </a:solidFill>
              <a:latin typeface="Arial "/>
            </a:endParaRPr>
          </a:p>
          <a:p>
            <a:pPr marL="0" indent="0" eaLnBrk="1" fontAlgn="auto" hangingPunct="1">
              <a:spcBef>
                <a:spcPts val="0"/>
              </a:spcBef>
              <a:spcAft>
                <a:spcPts val="0"/>
              </a:spcAft>
              <a:buNone/>
              <a:defRPr/>
            </a:pPr>
            <a:endParaRPr lang="en-US" sz="1200" dirty="0">
              <a:solidFill>
                <a:schemeClr val="tx1">
                  <a:lumMod val="65000"/>
                  <a:lumOff val="35000"/>
                </a:schemeClr>
              </a:solidFill>
              <a:latin typeface="Arial "/>
            </a:endParaRPr>
          </a:p>
        </p:txBody>
      </p:sp>
      <p:sp>
        <p:nvSpPr>
          <p:cNvPr id="5" name="Rectangle 4">
            <a:extLst>
              <a:ext uri="{FF2B5EF4-FFF2-40B4-BE49-F238E27FC236}">
                <a16:creationId xmlns:a16="http://schemas.microsoft.com/office/drawing/2014/main" xmlns="" id="{012A1122-6984-4489-8539-D672B6831B17}"/>
              </a:ext>
            </a:extLst>
          </p:cNvPr>
          <p:cNvSpPr/>
          <p:nvPr/>
        </p:nvSpPr>
        <p:spPr>
          <a:xfrm>
            <a:off x="0" y="0"/>
            <a:ext cx="9144000" cy="614363"/>
          </a:xfrm>
          <a:prstGeom prst="rect">
            <a:avLst/>
          </a:prstGeom>
          <a:gradFill flip="none" rotWithShape="1">
            <a:gsLst>
              <a:gs pos="0">
                <a:srgbClr val="9BBB59"/>
              </a:gs>
              <a:gs pos="100000">
                <a:srgbClr val="388561"/>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200" b="1" dirty="0"/>
              <a:t>	</a:t>
            </a:r>
            <a:r>
              <a:rPr lang="en-US" sz="1600" b="1" dirty="0"/>
              <a:t>ISFP Communication Toolkit | </a:t>
            </a:r>
            <a:r>
              <a:rPr lang="en-US" sz="1600" dirty="0"/>
              <a:t>Executive Summary</a:t>
            </a:r>
            <a:endParaRPr lang="en-US" sz="1200" dirty="0"/>
          </a:p>
        </p:txBody>
      </p:sp>
      <p:pic>
        <p:nvPicPr>
          <p:cNvPr id="6" name="Picture 5" descr="grayStJo&amp;ProvLogo.png">
            <a:extLst>
              <a:ext uri="{FF2B5EF4-FFF2-40B4-BE49-F238E27FC236}">
                <a16:creationId xmlns:a16="http://schemas.microsoft.com/office/drawing/2014/main" xmlns="" id="{6A54872B-C1CE-4A56-976B-69C2AE681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
        <p:nvSpPr>
          <p:cNvPr id="9" name="Rectangle 8">
            <a:extLst>
              <a:ext uri="{FF2B5EF4-FFF2-40B4-BE49-F238E27FC236}">
                <a16:creationId xmlns:a16="http://schemas.microsoft.com/office/drawing/2014/main" xmlns="" id="{1E06D66C-E8FE-402A-8352-91B2E2A18AC1}"/>
              </a:ext>
            </a:extLst>
          </p:cNvPr>
          <p:cNvSpPr/>
          <p:nvPr/>
        </p:nvSpPr>
        <p:spPr>
          <a:xfrm>
            <a:off x="0" y="614362"/>
            <a:ext cx="9144000" cy="435103"/>
          </a:xfrm>
          <a:prstGeom prst="rect">
            <a:avLst/>
          </a:prstGeom>
          <a:gradFill flip="none" rotWithShape="1">
            <a:gsLst>
              <a:gs pos="0">
                <a:srgbClr val="FFFF00"/>
              </a:gs>
              <a:gs pos="48000">
                <a:schemeClr val="accent6">
                  <a:lumMod val="97000"/>
                  <a:lumOff val="3000"/>
                </a:schemeClr>
              </a:gs>
              <a:gs pos="100000">
                <a:schemeClr val="accent2"/>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Using the ISFP Communication Toolkit</a:t>
            </a:r>
          </a:p>
        </p:txBody>
      </p:sp>
    </p:spTree>
    <p:extLst>
      <p:ext uri="{BB962C8B-B14F-4D97-AF65-F5344CB8AC3E}">
        <p14:creationId xmlns:p14="http://schemas.microsoft.com/office/powerpoint/2010/main" val="293405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t="11382" b="11535"/>
          <a:stretch/>
        </p:blipFill>
        <p:spPr>
          <a:xfrm>
            <a:off x="0" y="260604"/>
            <a:ext cx="9286415" cy="4032504"/>
          </a:xfrm>
          <a:prstGeom prst="rect">
            <a:avLst/>
          </a:prstGeom>
        </p:spPr>
      </p:pic>
      <p:graphicFrame>
        <p:nvGraphicFramePr>
          <p:cNvPr id="21" name="Object 20" hidden="1"/>
          <p:cNvGraphicFramePr>
            <a:graphicFrameLocks noChangeAspect="1"/>
          </p:cNvGraphicFramePr>
          <p:nvPr>
            <p:custDataLst>
              <p:tags r:id="rId2"/>
            </p:custDataLst>
            <p:extLst/>
          </p:nvPr>
        </p:nvGraphicFramePr>
        <p:xfrm>
          <a:off x="1146203" y="2554"/>
          <a:ext cx="1214" cy="1214"/>
        </p:xfrm>
        <a:graphic>
          <a:graphicData uri="http://schemas.openxmlformats.org/presentationml/2006/ole">
            <mc:AlternateContent xmlns:mc="http://schemas.openxmlformats.org/markup-compatibility/2006">
              <mc:Choice xmlns:v="urn:schemas-microsoft-com:vml" Requires="v">
                <p:oleObj spid="_x0000_s2087" name="think-cell Slide" r:id="rId6" imgW="493" imgH="493" progId="TCLayout.ActiveDocument.1">
                  <p:embed/>
                </p:oleObj>
              </mc:Choice>
              <mc:Fallback>
                <p:oleObj name="think-cell Slide" r:id="rId6" imgW="493" imgH="493" progId="TCLayout.ActiveDocument.1">
                  <p:embed/>
                  <p:pic>
                    <p:nvPicPr>
                      <p:cNvPr id="21" name="Object 20" hidden="1"/>
                      <p:cNvPicPr/>
                      <p:nvPr/>
                    </p:nvPicPr>
                    <p:blipFill>
                      <a:blip r:embed="rId7"/>
                      <a:stretch>
                        <a:fillRect/>
                      </a:stretch>
                    </p:blipFill>
                    <p:spPr>
                      <a:xfrm>
                        <a:off x="1146203" y="2554"/>
                        <a:ext cx="1214" cy="1214"/>
                      </a:xfrm>
                      <a:prstGeom prst="rect">
                        <a:avLst/>
                      </a:prstGeom>
                    </p:spPr>
                  </p:pic>
                </p:oleObj>
              </mc:Fallback>
            </mc:AlternateContent>
          </a:graphicData>
        </a:graphic>
      </p:graphicFrame>
      <p:sp>
        <p:nvSpPr>
          <p:cNvPr id="2" name="Title 1"/>
          <p:cNvSpPr>
            <a:spLocks noGrp="1"/>
          </p:cNvSpPr>
          <p:nvPr>
            <p:ph type="title"/>
          </p:nvPr>
        </p:nvSpPr>
        <p:spPr>
          <a:xfrm>
            <a:off x="228601" y="42473"/>
            <a:ext cx="8149154"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spAutoFit/>
          </a:bodyPr>
          <a:lstStyle/>
          <a:p>
            <a:r>
              <a:rPr lang="en-US" sz="1600" dirty="0">
                <a:solidFill>
                  <a:srgbClr val="00338E"/>
                </a:solidFill>
              </a:rPr>
              <a:t>Providence St. Joseph Health: Building to Health 2.0</a:t>
            </a:r>
          </a:p>
        </p:txBody>
      </p:sp>
      <p:sp>
        <p:nvSpPr>
          <p:cNvPr id="34" name="TextBox 33"/>
          <p:cNvSpPr txBox="1"/>
          <p:nvPr/>
        </p:nvSpPr>
        <p:spPr>
          <a:xfrm>
            <a:off x="1250015" y="611872"/>
            <a:ext cx="3555108" cy="211467"/>
          </a:xfrm>
          <a:prstGeom prst="rect">
            <a:avLst/>
          </a:prstGeom>
        </p:spPr>
        <p:txBody>
          <a:bodyPr vert="horz" wrap="square" lIns="0" tIns="0" rIns="0" bIns="13988" rtlCol="0" anchor="ctr" anchorCtr="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224" b="1" dirty="0">
              <a:solidFill>
                <a:srgbClr val="0065BD"/>
              </a:solidFill>
              <a:cs typeface="Arial" charset="0"/>
            </a:endParaRPr>
          </a:p>
        </p:txBody>
      </p:sp>
      <p:sp>
        <p:nvSpPr>
          <p:cNvPr id="500" name="Rectangle 499"/>
          <p:cNvSpPr>
            <a:spLocks/>
          </p:cNvSpPr>
          <p:nvPr/>
        </p:nvSpPr>
        <p:spPr>
          <a:xfrm>
            <a:off x="188295" y="4363324"/>
            <a:ext cx="2059505" cy="695575"/>
          </a:xfrm>
          <a:prstGeom prst="rect">
            <a:avLst/>
          </a:prstGeom>
          <a:solidFill>
            <a:srgbClr val="FD964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lvl="1" defTabSz="456972">
              <a:spcBef>
                <a:spcPct val="30000"/>
              </a:spcBef>
            </a:pPr>
            <a:r>
              <a:rPr lang="en-US" sz="700" b="1" dirty="0">
                <a:solidFill>
                  <a:prstClr val="black"/>
                </a:solidFill>
              </a:rPr>
              <a:t>Share of Inpatient Market</a:t>
            </a:r>
          </a:p>
          <a:p>
            <a:pPr marL="133556" lvl="1" indent="-133556" defTabSz="456972">
              <a:spcBef>
                <a:spcPct val="30000"/>
              </a:spcBef>
              <a:buFont typeface="Wingdings" panose="05000000000000000000" pitchFamily="2" charset="2"/>
              <a:buChar char="§"/>
            </a:pPr>
            <a:r>
              <a:rPr lang="en-US" sz="700" dirty="0">
                <a:solidFill>
                  <a:prstClr val="black"/>
                </a:solidFill>
              </a:rPr>
              <a:t>All patient touch-points serve to feed hospital referrals</a:t>
            </a:r>
          </a:p>
          <a:p>
            <a:pPr marL="133556" lvl="1" indent="-133556" defTabSz="456972">
              <a:spcBef>
                <a:spcPct val="30000"/>
              </a:spcBef>
              <a:buFont typeface="Wingdings" panose="05000000000000000000" pitchFamily="2" charset="2"/>
              <a:buChar char="§"/>
            </a:pPr>
            <a:r>
              <a:rPr lang="en-US" sz="700" dirty="0">
                <a:solidFill>
                  <a:prstClr val="black"/>
                </a:solidFill>
              </a:rPr>
              <a:t>System owns assets; reach is geographically and physically constrained </a:t>
            </a:r>
          </a:p>
        </p:txBody>
      </p:sp>
      <p:sp>
        <p:nvSpPr>
          <p:cNvPr id="358" name="Rectangle 357"/>
          <p:cNvSpPr>
            <a:spLocks/>
          </p:cNvSpPr>
          <p:nvPr/>
        </p:nvSpPr>
        <p:spPr>
          <a:xfrm>
            <a:off x="2411318" y="4347163"/>
            <a:ext cx="2783001" cy="727892"/>
          </a:xfrm>
          <a:prstGeom prst="rect">
            <a:avLst/>
          </a:prstGeom>
          <a:solidFill>
            <a:srgbClr val="FD964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lvl="1" defTabSz="456972">
              <a:spcBef>
                <a:spcPct val="30000"/>
              </a:spcBef>
            </a:pPr>
            <a:r>
              <a:rPr lang="en-US" sz="700" b="1" dirty="0">
                <a:solidFill>
                  <a:prstClr val="black"/>
                </a:solidFill>
              </a:rPr>
              <a:t>Share of Lives</a:t>
            </a:r>
          </a:p>
          <a:p>
            <a:pPr marL="133556" lvl="1" indent="-133556" defTabSz="456972">
              <a:spcBef>
                <a:spcPct val="30000"/>
              </a:spcBef>
              <a:buFont typeface="Wingdings" panose="05000000000000000000" pitchFamily="2" charset="2"/>
              <a:buChar char="§"/>
            </a:pPr>
            <a:r>
              <a:rPr lang="en-US" sz="700" dirty="0">
                <a:solidFill>
                  <a:prstClr val="black"/>
                </a:solidFill>
              </a:rPr>
              <a:t>System utilizes multiple sites of care to manage patients and lives</a:t>
            </a:r>
          </a:p>
          <a:p>
            <a:pPr marL="133556" lvl="1" indent="-133556" defTabSz="456972">
              <a:spcBef>
                <a:spcPct val="30000"/>
              </a:spcBef>
              <a:buFont typeface="Wingdings" panose="05000000000000000000" pitchFamily="2" charset="2"/>
              <a:buChar char="§"/>
            </a:pPr>
            <a:r>
              <a:rPr lang="en-US" sz="700" dirty="0">
                <a:solidFill>
                  <a:prstClr val="black"/>
                </a:solidFill>
              </a:rPr>
              <a:t>Digital innovation serves to enhance core</a:t>
            </a:r>
          </a:p>
          <a:p>
            <a:pPr marL="133556" lvl="1" indent="-133556" defTabSz="456972">
              <a:spcBef>
                <a:spcPct val="30000"/>
              </a:spcBef>
              <a:buFont typeface="Wingdings" panose="05000000000000000000" pitchFamily="2" charset="2"/>
              <a:buChar char="§"/>
            </a:pPr>
            <a:r>
              <a:rPr lang="en-CA" sz="700" dirty="0">
                <a:solidFill>
                  <a:prstClr val="black"/>
                </a:solidFill>
              </a:rPr>
              <a:t>Reach spreading beyond geographic and physical boundaries</a:t>
            </a:r>
          </a:p>
        </p:txBody>
      </p:sp>
      <p:sp>
        <p:nvSpPr>
          <p:cNvPr id="516" name="Rectangle 515"/>
          <p:cNvSpPr>
            <a:spLocks/>
          </p:cNvSpPr>
          <p:nvPr/>
        </p:nvSpPr>
        <p:spPr>
          <a:xfrm>
            <a:off x="5325464" y="4347157"/>
            <a:ext cx="3721994" cy="760208"/>
          </a:xfrm>
          <a:prstGeom prst="rect">
            <a:avLst/>
          </a:prstGeom>
          <a:solidFill>
            <a:srgbClr val="9BBB5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lvl="1" defTabSz="456972">
              <a:spcBef>
                <a:spcPct val="30000"/>
              </a:spcBef>
            </a:pPr>
            <a:r>
              <a:rPr lang="en-US" sz="700" b="1" dirty="0">
                <a:solidFill>
                  <a:prstClr val="black"/>
                </a:solidFill>
              </a:rPr>
              <a:t>Health Partners Share of Lives &amp; Health Spend</a:t>
            </a:r>
          </a:p>
          <a:p>
            <a:pPr marL="133556" lvl="1" indent="-133556" defTabSz="456972">
              <a:spcBef>
                <a:spcPct val="30000"/>
              </a:spcBef>
              <a:buFont typeface="Wingdings" panose="05000000000000000000" pitchFamily="2" charset="2"/>
              <a:buChar char="§"/>
            </a:pPr>
            <a:r>
              <a:rPr lang="en-US" sz="700" dirty="0">
                <a:solidFill>
                  <a:prstClr val="black"/>
                </a:solidFill>
              </a:rPr>
              <a:t>Patients and consumer centric, utilizing multiple sites of care as well as virtual services</a:t>
            </a:r>
          </a:p>
          <a:p>
            <a:pPr marL="133556" lvl="1" indent="-133556" defTabSz="456972">
              <a:spcBef>
                <a:spcPct val="30000"/>
              </a:spcBef>
              <a:buFont typeface="Wingdings" panose="05000000000000000000" pitchFamily="2" charset="2"/>
              <a:buChar char="§"/>
            </a:pPr>
            <a:r>
              <a:rPr lang="en-US" sz="700" dirty="0">
                <a:solidFill>
                  <a:prstClr val="black"/>
                </a:solidFill>
              </a:rPr>
              <a:t>Digitally enabled to enhance the core and broaden system reach</a:t>
            </a:r>
          </a:p>
          <a:p>
            <a:pPr marL="133556" lvl="1" indent="-133556" defTabSz="456972">
              <a:spcBef>
                <a:spcPct val="30000"/>
              </a:spcBef>
              <a:buFont typeface="Wingdings" panose="05000000000000000000" pitchFamily="2" charset="2"/>
              <a:buChar char="§"/>
            </a:pPr>
            <a:r>
              <a:rPr lang="en-US" sz="700" dirty="0">
                <a:solidFill>
                  <a:prstClr val="black"/>
                </a:solidFill>
              </a:rPr>
              <a:t>System engages in strategic partnerships more deeply</a:t>
            </a:r>
          </a:p>
          <a:p>
            <a:pPr marL="133556" lvl="1" indent="-133556" defTabSz="456972">
              <a:spcBef>
                <a:spcPct val="30000"/>
              </a:spcBef>
              <a:buFont typeface="Wingdings" panose="05000000000000000000" pitchFamily="2" charset="2"/>
              <a:buChar char="§"/>
            </a:pPr>
            <a:r>
              <a:rPr lang="en-US" sz="700" dirty="0">
                <a:solidFill>
                  <a:prstClr val="black"/>
                </a:solidFill>
              </a:rPr>
              <a:t>New sources of revenue less dependent on payor reimbursement</a:t>
            </a:r>
            <a:endParaRPr lang="en-CA" sz="700" dirty="0">
              <a:solidFill>
                <a:prstClr val="black"/>
              </a:solidFill>
            </a:endParaRPr>
          </a:p>
        </p:txBody>
      </p:sp>
      <p:cxnSp>
        <p:nvCxnSpPr>
          <p:cNvPr id="4" name="Straight Connector 3"/>
          <p:cNvCxnSpPr/>
          <p:nvPr/>
        </p:nvCxnSpPr>
        <p:spPr>
          <a:xfrm>
            <a:off x="2325561" y="2676474"/>
            <a:ext cx="0" cy="2361070"/>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253592" y="2676474"/>
            <a:ext cx="0" cy="2361070"/>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37056" y="2340222"/>
            <a:ext cx="265039" cy="23152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7948" y="2340222"/>
            <a:ext cx="265039" cy="231528"/>
          </a:xfrm>
          <a:prstGeom prst="rect">
            <a:avLst/>
          </a:prstGeom>
        </p:spPr>
      </p:pic>
      <p:cxnSp>
        <p:nvCxnSpPr>
          <p:cNvPr id="18" name="Straight Connector 17"/>
          <p:cNvCxnSpPr/>
          <p:nvPr/>
        </p:nvCxnSpPr>
        <p:spPr>
          <a:xfrm>
            <a:off x="2325561" y="717604"/>
            <a:ext cx="0" cy="1484603"/>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34841" y="717604"/>
            <a:ext cx="0" cy="1484603"/>
          </a:xfrm>
          <a:prstGeom prst="line">
            <a:avLst/>
          </a:prstGeom>
          <a:ln w="12700">
            <a:prstDash val="sys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txBox="1">
            <a:spLocks/>
          </p:cNvSpPr>
          <p:nvPr/>
        </p:nvSpPr>
        <p:spPr>
          <a:xfrm>
            <a:off x="6925255" y="4803592"/>
            <a:ext cx="2055674" cy="273773"/>
          </a:xfrm>
          <a:prstGeom prst="rect">
            <a:avLst/>
          </a:prstGeom>
        </p:spPr>
        <p:txBody>
          <a:bodyPr vert="horz" wrap="square" lIns="68562" tIns="34281" rIns="68562" bIns="34281"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685628"/>
            <a:fld id="{96D6AEF8-5C43-4D2C-BB68-CA8215367BA7}" type="slidenum">
              <a:rPr lang="en-US" altLang="en-US" sz="900"/>
              <a:pPr defTabSz="685628"/>
              <a:t>20</a:t>
            </a:fld>
            <a:endParaRPr lang="en-US" altLang="en-US" sz="900" dirty="0"/>
          </a:p>
        </p:txBody>
      </p:sp>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68855" y="69405"/>
            <a:ext cx="944546" cy="21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600" y="4058173"/>
            <a:ext cx="1468757" cy="176738"/>
          </a:xfrm>
          <a:prstGeom prst="rect">
            <a:avLst/>
          </a:prstGeom>
        </p:spPr>
      </p:pic>
      <p:sp>
        <p:nvSpPr>
          <p:cNvPr id="3" name="TextBox 2"/>
          <p:cNvSpPr txBox="1"/>
          <p:nvPr/>
        </p:nvSpPr>
        <p:spPr>
          <a:xfrm>
            <a:off x="7177132" y="4229664"/>
            <a:ext cx="1963999" cy="173124"/>
          </a:xfrm>
          <a:prstGeom prst="rect">
            <a:avLst/>
          </a:prstGeom>
          <a:noFill/>
        </p:spPr>
        <p:txBody>
          <a:bodyPr wrap="none" rtlCol="0">
            <a:spAutoFit/>
          </a:bodyPr>
          <a:lstStyle/>
          <a:p>
            <a:r>
              <a:rPr lang="en-US" sz="525" dirty="0"/>
              <a:t>© 2017 Providence St. Joseph Health – All Rights Reserved</a:t>
            </a:r>
          </a:p>
        </p:txBody>
      </p:sp>
    </p:spTree>
    <p:extLst>
      <p:ext uri="{BB962C8B-B14F-4D97-AF65-F5344CB8AC3E}">
        <p14:creationId xmlns:p14="http://schemas.microsoft.com/office/powerpoint/2010/main" val="258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20636"/>
            <a:ext cx="9147959" cy="165115"/>
          </a:xfrm>
        </p:spPr>
        <p:txBody>
          <a:bodyPr>
            <a:noAutofit/>
          </a:bodyPr>
          <a:lstStyle/>
          <a:p>
            <a:pPr algn="l"/>
            <a:r>
              <a:rPr lang="en-US" sz="1349" dirty="0">
                <a:solidFill>
                  <a:srgbClr val="00338E"/>
                </a:solidFill>
                <a:latin typeface="Arial" panose="020B0604020202020204" pitchFamily="34" charset="0"/>
                <a:cs typeface="Arial" panose="020B0604020202020204" pitchFamily="34" charset="0"/>
              </a:rPr>
              <a:t>HEALTH 2.0 </a:t>
            </a:r>
            <a:r>
              <a:rPr lang="en-US" sz="1349" dirty="0">
                <a:solidFill>
                  <a:srgbClr val="429644"/>
                </a:solidFill>
                <a:latin typeface="Arial" panose="020B0604020202020204" pitchFamily="34" charset="0"/>
                <a:cs typeface="Arial" panose="020B0604020202020204" pitchFamily="34" charset="0"/>
              </a:rPr>
              <a:t>|</a:t>
            </a:r>
            <a:r>
              <a:rPr lang="en-US" sz="1349" dirty="0">
                <a:solidFill>
                  <a:srgbClr val="00338E"/>
                </a:solidFill>
                <a:latin typeface="Arial" panose="020B0604020202020204" pitchFamily="34" charset="0"/>
                <a:cs typeface="Arial" panose="020B0604020202020204" pitchFamily="34" charset="0"/>
              </a:rPr>
              <a:t> 2018-2022 PSJH Integrated Strategic &amp; Financial Plan</a:t>
            </a:r>
          </a:p>
        </p:txBody>
      </p:sp>
      <p:graphicFrame>
        <p:nvGraphicFramePr>
          <p:cNvPr id="4" name="Content Placeholder 3"/>
          <p:cNvGraphicFramePr>
            <a:graphicFrameLocks noGrp="1"/>
          </p:cNvGraphicFramePr>
          <p:nvPr>
            <p:ph idx="4294967295"/>
            <p:extLst/>
          </p:nvPr>
        </p:nvGraphicFramePr>
        <p:xfrm>
          <a:off x="251913" y="244585"/>
          <a:ext cx="8513403" cy="4854006"/>
        </p:xfrm>
        <a:graphic>
          <a:graphicData uri="http://schemas.openxmlformats.org/drawingml/2006/table">
            <a:tbl>
              <a:tblPr firstRow="1" bandRow="1">
                <a:tableStyleId>{5940675A-B579-460E-94D1-54222C63F5DA}</a:tableStyleId>
              </a:tblPr>
              <a:tblGrid>
                <a:gridCol w="951828">
                  <a:extLst>
                    <a:ext uri="{9D8B030D-6E8A-4147-A177-3AD203B41FA5}">
                      <a16:colId xmlns:a16="http://schemas.microsoft.com/office/drawing/2014/main" xmlns="" val="20000"/>
                    </a:ext>
                  </a:extLst>
                </a:gridCol>
                <a:gridCol w="3623813">
                  <a:extLst>
                    <a:ext uri="{9D8B030D-6E8A-4147-A177-3AD203B41FA5}">
                      <a16:colId xmlns:a16="http://schemas.microsoft.com/office/drawing/2014/main" xmlns="" val="20001"/>
                    </a:ext>
                  </a:extLst>
                </a:gridCol>
                <a:gridCol w="3937762">
                  <a:extLst>
                    <a:ext uri="{9D8B030D-6E8A-4147-A177-3AD203B41FA5}">
                      <a16:colId xmlns:a16="http://schemas.microsoft.com/office/drawing/2014/main" xmlns="" val="20003"/>
                    </a:ext>
                  </a:extLst>
                </a:gridCol>
              </a:tblGrid>
              <a:tr h="234386">
                <a:tc>
                  <a:txBody>
                    <a:bodyPr/>
                    <a:lstStyle/>
                    <a:p>
                      <a:endParaRPr lang="en-US" sz="1000" dirty="0">
                        <a:latin typeface="Arial Narrow" panose="020B0606020202030204" pitchFamily="34" charset="0"/>
                      </a:endParaRPr>
                    </a:p>
                  </a:txBody>
                  <a:tcPr marL="85133" marR="85133" marT="42567" marB="425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900" b="1" dirty="0">
                          <a:solidFill>
                            <a:srgbClr val="00338E"/>
                          </a:solidFill>
                          <a:latin typeface="Arial" panose="020B0604020202020204" pitchFamily="34" charset="0"/>
                          <a:cs typeface="Arial" panose="020B0604020202020204" pitchFamily="34" charset="0"/>
                        </a:rPr>
                        <a:t>GOAL</a:t>
                      </a:r>
                    </a:p>
                  </a:txBody>
                  <a:tcPr marL="85133" marR="85133" marT="42567" marB="4256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900" b="1" dirty="0">
                          <a:solidFill>
                            <a:srgbClr val="00338E"/>
                          </a:solidFill>
                          <a:latin typeface="Arial" panose="020B0604020202020204" pitchFamily="34" charset="0"/>
                          <a:cs typeface="Arial" panose="020B0604020202020204" pitchFamily="34" charset="0"/>
                        </a:rPr>
                        <a:t>2022</a:t>
                      </a:r>
                      <a:r>
                        <a:rPr lang="en-US" sz="900" b="1" baseline="0" dirty="0">
                          <a:solidFill>
                            <a:srgbClr val="00338E"/>
                          </a:solidFill>
                          <a:latin typeface="Arial" panose="020B0604020202020204" pitchFamily="34" charset="0"/>
                          <a:cs typeface="Arial" panose="020B0604020202020204" pitchFamily="34" charset="0"/>
                        </a:rPr>
                        <a:t> </a:t>
                      </a:r>
                      <a:r>
                        <a:rPr lang="en-US" sz="900" b="1" dirty="0">
                          <a:solidFill>
                            <a:srgbClr val="00338E"/>
                          </a:solidFill>
                          <a:latin typeface="Arial" panose="020B0604020202020204" pitchFamily="34" charset="0"/>
                          <a:cs typeface="Arial" panose="020B0604020202020204" pitchFamily="34" charset="0"/>
                        </a:rPr>
                        <a:t>PERFORMANCE</a:t>
                      </a:r>
                    </a:p>
                  </a:txBody>
                  <a:tcPr marL="85133" marR="85133" marT="42567" marB="4256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23937">
                <a:tc rowSpan="6">
                  <a:txBody>
                    <a:bodyPr/>
                    <a:lstStyle/>
                    <a:p>
                      <a:endParaRPr lang="en-US" sz="1000" dirty="0">
                        <a:latin typeface="Arial Narrow" panose="020B0606020202030204" pitchFamily="34" charset="0"/>
                      </a:endParaRPr>
                    </a:p>
                  </a:txBody>
                  <a:tcPr marL="85133" marR="85133" marT="42567" marB="42567"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kern="1200" dirty="0">
                          <a:solidFill>
                            <a:prstClr val="white"/>
                          </a:solidFill>
                          <a:latin typeface="+mn-lt"/>
                          <a:ea typeface="+mn-ea"/>
                          <a:cs typeface="+mn-cs"/>
                        </a:rPr>
                        <a:t>We will deliver outstanding, affordable health care,</a:t>
                      </a:r>
                      <a:r>
                        <a:rPr lang="en-US" sz="800" b="1" kern="1200" baseline="0" dirty="0">
                          <a:solidFill>
                            <a:prstClr val="white"/>
                          </a:solidFill>
                          <a:latin typeface="+mn-lt"/>
                          <a:ea typeface="+mn-ea"/>
                          <a:cs typeface="+mn-cs"/>
                        </a:rPr>
                        <a:t> </a:t>
                      </a:r>
                      <a:r>
                        <a:rPr lang="en-US" sz="800" b="1" kern="1200" dirty="0">
                          <a:solidFill>
                            <a:prstClr val="white"/>
                          </a:solidFill>
                          <a:latin typeface="+mn-lt"/>
                          <a:ea typeface="+mn-ea"/>
                          <a:cs typeface="+mn-cs"/>
                        </a:rPr>
                        <a:t>housing, education and other essential services to our patients and communities. We</a:t>
                      </a:r>
                      <a:r>
                        <a:rPr lang="en-US" sz="800" b="1" kern="1200" baseline="0" dirty="0">
                          <a:solidFill>
                            <a:prstClr val="white"/>
                          </a:solidFill>
                          <a:latin typeface="+mn-lt"/>
                          <a:ea typeface="+mn-ea"/>
                          <a:cs typeface="+mn-cs"/>
                        </a:rPr>
                        <a:t> seek to create</a:t>
                      </a:r>
                      <a:r>
                        <a:rPr lang="en-US" sz="800" b="1" kern="1200" dirty="0">
                          <a:solidFill>
                            <a:prstClr val="white"/>
                          </a:solidFill>
                          <a:latin typeface="+mn-lt"/>
                          <a:ea typeface="+mn-ea"/>
                          <a:cs typeface="+mn-cs"/>
                        </a:rPr>
                        <a:t> a place where caregivers are fulfilled and inspired to carry on the Mission.</a:t>
                      </a:r>
                      <a:endParaRPr lang="en-US" sz="800" b="1" dirty="0">
                        <a:latin typeface="+mn-lt"/>
                      </a:endParaRPr>
                    </a:p>
                  </a:txBody>
                  <a:tcPr marL="85133" marR="85133" marT="42567" marB="42567">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79646"/>
                    </a:solidFill>
                  </a:tcPr>
                </a:tc>
                <a:tc hMerge="1">
                  <a:txBody>
                    <a:bodyPr/>
                    <a:lstStyle/>
                    <a:p>
                      <a:endParaRPr lang="en-US"/>
                    </a:p>
                  </a:txBody>
                  <a:tcPr/>
                </a:tc>
                <a:extLst>
                  <a:ext uri="{0D108BD9-81ED-4DB2-BD59-A6C34878D82A}">
                    <a16:rowId xmlns:a16="http://schemas.microsoft.com/office/drawing/2014/main" xmlns="" val="10001"/>
                  </a:ext>
                </a:extLst>
              </a:tr>
              <a:tr h="294087">
                <a:tc vMerge="1">
                  <a:txBody>
                    <a:bodyPr/>
                    <a:lstStyle/>
                    <a:p>
                      <a:endParaRPr lang="en-US" dirty="0"/>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a:tabLst/>
                        <a:defRPr/>
                      </a:pPr>
                      <a:r>
                        <a:rPr lang="en-US" sz="700" b="0" i="0" u="none" strike="noStrike" kern="1200" baseline="0" dirty="0">
                          <a:solidFill>
                            <a:schemeClr val="tx1"/>
                          </a:solidFill>
                          <a:latin typeface="Arial" panose="020B0604020202020204" pitchFamily="34" charset="0"/>
                          <a:ea typeface="+mn-ea"/>
                          <a:cs typeface="Arial" panose="020B0604020202020204" pitchFamily="34" charset="0"/>
                        </a:rPr>
                        <a:t>Create a work experience</a:t>
                      </a:r>
                      <a:r>
                        <a:rPr lang="en-US" sz="700" b="0" baseline="0" dirty="0">
                          <a:solidFill>
                            <a:schemeClr val="tx1"/>
                          </a:solidFill>
                          <a:latin typeface="Arial" panose="020B0604020202020204" pitchFamily="34" charset="0"/>
                          <a:cs typeface="Arial" panose="020B0604020202020204" pitchFamily="34" charset="0"/>
                        </a:rPr>
                        <a:t> where caregivers are developed, fulfilled and inspired to carry on the Mission</a:t>
                      </a:r>
                      <a:endParaRPr lang="en-US" sz="700" dirty="0">
                        <a:latin typeface="Arial" panose="020B0604020202020204" pitchFamily="34" charset="0"/>
                        <a:cs typeface="Arial" panose="020B0604020202020204" pitchFamily="34" charset="0"/>
                      </a:endParaRPr>
                    </a:p>
                  </a:txBody>
                  <a:tcPr marL="85133" marR="85133" marT="42567" marB="42567">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B w="6350" cap="flat" cmpd="sng" algn="ctr">
                      <a:solidFill>
                        <a:srgbClr val="F79646"/>
                      </a:solidFill>
                      <a:prstDash val="solid"/>
                      <a:round/>
                      <a:headEnd type="none" w="med" len="med"/>
                      <a:tailEnd type="none" w="med" len="med"/>
                    </a:lnB>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a:tabLst/>
                        <a:defRPr/>
                      </a:pPr>
                      <a:r>
                        <a:rPr lang="en-US" sz="700" b="0" kern="1200" dirty="0">
                          <a:solidFill>
                            <a:schemeClr val="tx1"/>
                          </a:solidFill>
                          <a:latin typeface="Arial" panose="020B0604020202020204" pitchFamily="34" charset="0"/>
                          <a:ea typeface="+mn-ea"/>
                          <a:cs typeface="Arial" panose="020B0604020202020204" pitchFamily="34" charset="0"/>
                        </a:rPr>
                        <a:t>Achieve</a:t>
                      </a:r>
                      <a:r>
                        <a:rPr lang="en-US" sz="700" b="0" kern="1200" baseline="0" dirty="0">
                          <a:solidFill>
                            <a:schemeClr val="tx1"/>
                          </a:solidFill>
                          <a:latin typeface="Arial" panose="020B0604020202020204" pitchFamily="34" charset="0"/>
                          <a:ea typeface="+mn-ea"/>
                          <a:cs typeface="Arial" panose="020B0604020202020204" pitchFamily="34" charset="0"/>
                        </a:rPr>
                        <a:t> top quartile performance in caregiver engagement and first-year turnover; improve Mission engagement by 16% and double formation engagement rates</a:t>
                      </a:r>
                      <a:endParaRPr lang="en-US" sz="700" b="0" kern="1200" dirty="0">
                        <a:solidFill>
                          <a:schemeClr val="tx1"/>
                        </a:solidFill>
                        <a:latin typeface="Arial" panose="020B0604020202020204" pitchFamily="34" charset="0"/>
                        <a:ea typeface="+mn-ea"/>
                        <a:cs typeface="Arial" panose="020B0604020202020204" pitchFamily="34" charset="0"/>
                      </a:endParaRPr>
                    </a:p>
                  </a:txBody>
                  <a:tcPr marL="85133" marR="85133" marT="42567" marB="42567">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xmlns="" val="10002"/>
                  </a:ext>
                </a:extLst>
              </a:tr>
              <a:tr h="189610">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2"/>
                        <a:tabLst/>
                        <a:defRPr/>
                      </a:pPr>
                      <a:r>
                        <a:rPr lang="en-US" sz="700" b="0" kern="1200" baseline="0" dirty="0">
                          <a:solidFill>
                            <a:schemeClr val="tx1"/>
                          </a:solidFill>
                          <a:latin typeface="Arial" panose="020B0604020202020204" pitchFamily="34" charset="0"/>
                          <a:ea typeface="+mn-ea"/>
                          <a:cs typeface="Arial" panose="020B0604020202020204" pitchFamily="34" charset="0"/>
                        </a:rPr>
                        <a:t>Deliver safe, compassionate, high-value health care</a:t>
                      </a:r>
                    </a:p>
                  </a:txBody>
                  <a:tcPr marL="85133" marR="85133" marT="42567" marB="42567">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2"/>
                        <a:tabLst/>
                        <a:defRPr/>
                      </a:pPr>
                      <a:r>
                        <a:rPr lang="en-US" sz="700" b="0" baseline="0" dirty="0">
                          <a:solidFill>
                            <a:schemeClr val="tx1"/>
                          </a:solidFill>
                          <a:latin typeface="Arial" panose="020B0604020202020204" pitchFamily="34" charset="0"/>
                          <a:cs typeface="Arial" panose="020B0604020202020204" pitchFamily="34" charset="0"/>
                        </a:rPr>
                        <a:t>Achieve top quartile health outcomes</a:t>
                      </a:r>
                    </a:p>
                  </a:txBody>
                  <a:tcPr marL="85133" marR="85133" marT="42567" marB="42567">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xmlns="" val="10003"/>
                  </a:ext>
                </a:extLst>
              </a:tr>
              <a:tr h="189610">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3"/>
                        <a:tabLst/>
                        <a:defRPr/>
                      </a:pPr>
                      <a:r>
                        <a:rPr lang="en-US" sz="700" b="0" kern="1200" baseline="0" dirty="0">
                          <a:solidFill>
                            <a:schemeClr val="tx1"/>
                          </a:solidFill>
                          <a:latin typeface="Arial" panose="020B0604020202020204" pitchFamily="34" charset="0"/>
                          <a:ea typeface="+mn-ea"/>
                          <a:cs typeface="Arial" panose="020B0604020202020204" pitchFamily="34" charset="0"/>
                        </a:rPr>
                        <a:t>Make PSJH the provider partner of choice in all our communities</a:t>
                      </a:r>
                      <a:endParaRPr lang="en-US" sz="700" dirty="0">
                        <a:latin typeface="Arial" panose="020B0604020202020204" pitchFamily="34" charset="0"/>
                        <a:cs typeface="Arial" panose="020B0604020202020204" pitchFamily="34" charset="0"/>
                      </a:endParaRPr>
                    </a:p>
                  </a:txBody>
                  <a:tcPr marL="85133" marR="85133" marT="42567" marB="42567">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3"/>
                        <a:tabLst/>
                        <a:defRPr/>
                      </a:pPr>
                      <a:r>
                        <a:rPr lang="en-US" sz="700" b="0" baseline="0" dirty="0">
                          <a:solidFill>
                            <a:schemeClr val="tx1"/>
                          </a:solidFill>
                          <a:latin typeface="Arial" panose="020B0604020202020204" pitchFamily="34" charset="0"/>
                          <a:cs typeface="Arial" panose="020B0604020202020204" pitchFamily="34" charset="0"/>
                        </a:rPr>
                        <a:t>Achieve top quartile provider engagement</a:t>
                      </a:r>
                    </a:p>
                  </a:txBody>
                  <a:tcPr marL="85133" marR="85133" marT="42567" marB="42567">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xmlns="" val="10004"/>
                  </a:ext>
                </a:extLst>
              </a:tr>
              <a:tr h="189610">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4"/>
                        <a:tabLst/>
                        <a:defRPr/>
                      </a:pPr>
                      <a:r>
                        <a:rPr lang="en-US" sz="700" b="0" baseline="0" dirty="0">
                          <a:solidFill>
                            <a:schemeClr val="tx1"/>
                          </a:solidFill>
                          <a:latin typeface="Arial" panose="020B0604020202020204" pitchFamily="34" charset="0"/>
                          <a:cs typeface="Arial" panose="020B0604020202020204" pitchFamily="34" charset="0"/>
                        </a:rPr>
                        <a:t>Steward our resources to improve operational earnings</a:t>
                      </a:r>
                    </a:p>
                  </a:txBody>
                  <a:tcPr marL="85133" marR="85133" marT="42567" marB="42567">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4"/>
                        <a:tabLst/>
                        <a:defRPr/>
                      </a:pPr>
                      <a:r>
                        <a:rPr lang="en-US" sz="700" b="0" baseline="0" dirty="0">
                          <a:solidFill>
                            <a:schemeClr val="tx1"/>
                          </a:solidFill>
                          <a:latin typeface="Arial" panose="020B0604020202020204" pitchFamily="34" charset="0"/>
                          <a:cs typeface="Arial" panose="020B0604020202020204" pitchFamily="34" charset="0"/>
                        </a:rPr>
                        <a:t>Grow operating EBIDA to 10.1%</a:t>
                      </a:r>
                      <a:endParaRPr lang="en-US" sz="700" b="0" baseline="0" dirty="0">
                        <a:solidFill>
                          <a:srgbClr val="C00000"/>
                        </a:solidFill>
                        <a:latin typeface="Arial" panose="020B0604020202020204" pitchFamily="34" charset="0"/>
                        <a:cs typeface="Arial" panose="020B0604020202020204" pitchFamily="34" charset="0"/>
                      </a:endParaRPr>
                    </a:p>
                  </a:txBody>
                  <a:tcPr marL="85133" marR="85133" marT="42567" marB="42567">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extLst>
                  <a:ext uri="{0D108BD9-81ED-4DB2-BD59-A6C34878D82A}">
                    <a16:rowId xmlns:a16="http://schemas.microsoft.com/office/drawing/2014/main" xmlns="" val="10005"/>
                  </a:ext>
                </a:extLst>
              </a:tr>
              <a:tr h="202224">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700" b="0" baseline="0" dirty="0">
                          <a:solidFill>
                            <a:schemeClr val="tx1"/>
                          </a:solidFill>
                          <a:latin typeface="Arial" panose="020B0604020202020204" pitchFamily="34" charset="0"/>
                          <a:cs typeface="Arial" panose="020B0604020202020204" pitchFamily="34" charset="0"/>
                        </a:rPr>
                        <a:t>Foster community commitment to our Mission via philanthropy</a:t>
                      </a:r>
                      <a:endParaRPr lang="en-US" sz="700" dirty="0">
                        <a:latin typeface="Arial" panose="020B0604020202020204" pitchFamily="34" charset="0"/>
                        <a:cs typeface="Arial" panose="020B0604020202020204" pitchFamily="34" charset="0"/>
                      </a:endParaRPr>
                    </a:p>
                  </a:txBody>
                  <a:tcPr marL="85133" marR="85133" marT="42567" marB="42567">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700" b="0" kern="1200" dirty="0">
                          <a:solidFill>
                            <a:schemeClr val="tx1"/>
                          </a:solidFill>
                          <a:latin typeface="Arial" panose="020B0604020202020204" pitchFamily="34" charset="0"/>
                          <a:ea typeface="+mn-ea"/>
                          <a:cs typeface="Arial" panose="020B0604020202020204" pitchFamily="34" charset="0"/>
                        </a:rPr>
                        <a:t>Double </a:t>
                      </a:r>
                      <a:r>
                        <a:rPr lang="en-US" sz="700" b="0" kern="1200" baseline="0" dirty="0">
                          <a:solidFill>
                            <a:schemeClr val="tx1"/>
                          </a:solidFill>
                          <a:latin typeface="Arial" panose="020B0604020202020204" pitchFamily="34" charset="0"/>
                          <a:ea typeface="+mn-ea"/>
                          <a:cs typeface="Arial" panose="020B0604020202020204" pitchFamily="34" charset="0"/>
                        </a:rPr>
                        <a:t>philanthropy production to $360M per year</a:t>
                      </a:r>
                      <a:endParaRPr lang="en-US" sz="700" b="0" kern="1200" dirty="0">
                        <a:solidFill>
                          <a:schemeClr val="tx1"/>
                        </a:solidFill>
                        <a:latin typeface="Arial" panose="020B0604020202020204" pitchFamily="34" charset="0"/>
                        <a:ea typeface="+mn-ea"/>
                        <a:cs typeface="Arial" panose="020B0604020202020204" pitchFamily="34" charset="0"/>
                      </a:endParaRPr>
                    </a:p>
                  </a:txBody>
                  <a:tcPr marL="85133" marR="85133" marT="42567" marB="42567">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79646"/>
                      </a:solidFill>
                      <a:prstDash val="solid"/>
                      <a:round/>
                      <a:headEnd type="none" w="med" len="med"/>
                      <a:tailEnd type="none" w="med" len="med"/>
                    </a:lnT>
                  </a:tcPr>
                </a:tc>
                <a:extLst>
                  <a:ext uri="{0D108BD9-81ED-4DB2-BD59-A6C34878D82A}">
                    <a16:rowId xmlns:a16="http://schemas.microsoft.com/office/drawing/2014/main" xmlns="" val="10006"/>
                  </a:ext>
                </a:extLst>
              </a:tr>
              <a:tr h="323937">
                <a:tc rowSpan="6">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1" dirty="0">
                        <a:solidFill>
                          <a:srgbClr val="00539B"/>
                        </a:solidFill>
                        <a:latin typeface="Arial Narrow" panose="020B0606020202030204" pitchFamily="34" charset="0"/>
                      </a:endParaRPr>
                    </a:p>
                  </a:txBody>
                  <a:tcPr marL="85133" marR="85133" marT="42567" marB="42567"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kern="1200" dirty="0">
                          <a:solidFill>
                            <a:prstClr val="white"/>
                          </a:solidFill>
                          <a:latin typeface="+mn-lt"/>
                          <a:ea typeface="+mn-ea"/>
                          <a:cs typeface="+mn-cs"/>
                        </a:rPr>
                        <a:t>We will be our communities’ health partner,</a:t>
                      </a:r>
                      <a:r>
                        <a:rPr lang="en-US" sz="800" b="1" kern="1200" baseline="0" dirty="0">
                          <a:solidFill>
                            <a:prstClr val="white"/>
                          </a:solidFill>
                          <a:latin typeface="+mn-lt"/>
                          <a:ea typeface="+mn-ea"/>
                          <a:cs typeface="+mn-cs"/>
                        </a:rPr>
                        <a:t> aiming for physical, spiritual and emotional well-being.  We seek to ease the</a:t>
                      </a:r>
                      <a:r>
                        <a:rPr lang="en-US" sz="800" b="1" kern="1200" dirty="0">
                          <a:solidFill>
                            <a:prstClr val="white"/>
                          </a:solidFill>
                          <a:latin typeface="+mn-lt"/>
                          <a:ea typeface="+mn-ea"/>
                          <a:cs typeface="+mn-cs"/>
                        </a:rPr>
                        <a:t> way of our neighbors in their journey to good life.</a:t>
                      </a:r>
                      <a:endParaRPr lang="en-US" sz="800" dirty="0">
                        <a:latin typeface="+mn-lt"/>
                      </a:endParaRPr>
                    </a:p>
                  </a:txBody>
                  <a:tcPr marL="85133" marR="85133" marT="42567" marB="42567">
                    <a:lnR w="12700" cap="flat" cmpd="sng" algn="ctr">
                      <a:noFill/>
                      <a:prstDash val="solid"/>
                      <a:round/>
                      <a:headEnd type="none" w="med" len="med"/>
                      <a:tailEnd type="none" w="med" len="med"/>
                    </a:lnR>
                    <a:solidFill>
                      <a:srgbClr val="00539B"/>
                    </a:solidFill>
                  </a:tcPr>
                </a:tc>
                <a:tc hMerge="1">
                  <a:txBody>
                    <a:bodyPr/>
                    <a:lstStyle/>
                    <a:p>
                      <a:endParaRPr lang="en-US"/>
                    </a:p>
                  </a:txBody>
                  <a:tcPr/>
                </a:tc>
                <a:extLst>
                  <a:ext uri="{0D108BD9-81ED-4DB2-BD59-A6C34878D82A}">
                    <a16:rowId xmlns:a16="http://schemas.microsoft.com/office/drawing/2014/main" xmlns="" val="10007"/>
                  </a:ext>
                </a:extLst>
              </a:tr>
              <a:tr h="398563">
                <a:tc vMerge="1">
                  <a:txBody>
                    <a:bodyPr/>
                    <a:lstStyle/>
                    <a:p>
                      <a:endParaRPr lang="en-US" sz="1000" dirty="0"/>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a:tabLst/>
                        <a:defRPr/>
                      </a:pPr>
                      <a:r>
                        <a:rPr lang="en-US" sz="700" b="0" baseline="0" dirty="0">
                          <a:solidFill>
                            <a:schemeClr val="tx1"/>
                          </a:solidFill>
                          <a:latin typeface="Arial" panose="020B0604020202020204" pitchFamily="34" charset="0"/>
                          <a:cs typeface="Arial" panose="020B0604020202020204" pitchFamily="34" charset="0"/>
                        </a:rPr>
                        <a:t>Transform care and improve population health outcomes, especially for the poor and vulnerable</a:t>
                      </a:r>
                    </a:p>
                  </a:txBody>
                  <a:tcPr marL="85133" marR="85133" marT="42567" marB="42567">
                    <a:lnL w="1270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solidFill>
                        <a:srgbClr val="00539B"/>
                      </a:solidFill>
                      <a:prstDash val="solid"/>
                      <a:round/>
                      <a:headEnd type="none" w="med" len="med"/>
                      <a:tailEnd type="none" w="med" len="med"/>
                    </a:lnB>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a:tabLst/>
                        <a:defRPr/>
                      </a:pPr>
                      <a:r>
                        <a:rPr lang="en-US" sz="700" b="0" kern="1200" dirty="0">
                          <a:solidFill>
                            <a:schemeClr val="tx1"/>
                          </a:solidFill>
                          <a:latin typeface="Arial" panose="020B0604020202020204" pitchFamily="34" charset="0"/>
                          <a:ea typeface="+mn-ea"/>
                          <a:cs typeface="Arial" panose="020B0604020202020204" pitchFamily="34" charset="0"/>
                        </a:rPr>
                        <a:t>Provide value-based care:</a:t>
                      </a:r>
                      <a:r>
                        <a:rPr lang="en-US" sz="700" b="0" kern="1200" baseline="0" dirty="0">
                          <a:solidFill>
                            <a:schemeClr val="tx1"/>
                          </a:solidFill>
                          <a:latin typeface="Arial" panose="020B0604020202020204" pitchFamily="34" charset="0"/>
                          <a:ea typeface="+mn-ea"/>
                          <a:cs typeface="Arial" panose="020B0604020202020204" pitchFamily="34" charset="0"/>
                        </a:rPr>
                        <a:t> Attain top quartile performance in ambulatory care across all populations; improve patient access, connectivity and navigation to the most appropriate site of care</a:t>
                      </a:r>
                      <a:endParaRPr lang="en-US" sz="700" b="0" kern="1200" dirty="0">
                        <a:solidFill>
                          <a:schemeClr val="tx1"/>
                        </a:solidFill>
                        <a:latin typeface="Arial" panose="020B0604020202020204" pitchFamily="34" charset="0"/>
                        <a:ea typeface="+mn-ea"/>
                        <a:cs typeface="Arial" panose="020B0604020202020204" pitchFamily="34" charset="0"/>
                      </a:endParaRPr>
                    </a:p>
                  </a:txBody>
                  <a:tcPr marL="85133" marR="85133" marT="42567" marB="42567">
                    <a:lnL w="6350" cap="flat" cmpd="sng" algn="ctr">
                      <a:solidFill>
                        <a:srgbClr val="00539B"/>
                      </a:solidFill>
                      <a:prstDash val="solid"/>
                      <a:round/>
                      <a:headEnd type="none" w="med" len="med"/>
                      <a:tailEnd type="none" w="med" len="med"/>
                    </a:lnL>
                    <a:lnR w="12700" cap="flat" cmpd="sng" algn="ctr">
                      <a:noFill/>
                      <a:prstDash val="solid"/>
                      <a:round/>
                      <a:headEnd type="none" w="med" len="med"/>
                      <a:tailEnd type="none" w="med" len="med"/>
                    </a:lnR>
                    <a:lnB w="6350" cap="flat" cmpd="sng" algn="ctr">
                      <a:solidFill>
                        <a:srgbClr val="00539B"/>
                      </a:solidFill>
                      <a:prstDash val="solid"/>
                      <a:round/>
                      <a:headEnd type="none" w="med" len="med"/>
                      <a:tailEnd type="none" w="med" len="med"/>
                    </a:lnB>
                  </a:tcPr>
                </a:tc>
                <a:extLst>
                  <a:ext uri="{0D108BD9-81ED-4DB2-BD59-A6C34878D82A}">
                    <a16:rowId xmlns:a16="http://schemas.microsoft.com/office/drawing/2014/main" xmlns="" val="10008"/>
                  </a:ext>
                </a:extLst>
              </a:tr>
              <a:tr h="294087">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2"/>
                        <a:tabLst/>
                        <a:defRPr/>
                      </a:pPr>
                      <a:r>
                        <a:rPr lang="en-US" sz="700" b="0" kern="1200" baseline="0" dirty="0">
                          <a:solidFill>
                            <a:schemeClr val="tx1"/>
                          </a:solidFill>
                          <a:latin typeface="Arial" panose="020B0604020202020204" pitchFamily="34" charset="0"/>
                          <a:ea typeface="+mn-ea"/>
                          <a:cs typeface="Arial" panose="020B0604020202020204" pitchFamily="34" charset="0"/>
                        </a:rPr>
                        <a:t>Lead the way in improving our nation’s mental and emotional well-being</a:t>
                      </a:r>
                    </a:p>
                  </a:txBody>
                  <a:tcPr marL="85133" marR="85133" marT="42567" marB="42567">
                    <a:lnL w="1270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solidFill>
                        <a:srgbClr val="00539B"/>
                      </a:solidFill>
                      <a:prstDash val="solid"/>
                      <a:round/>
                      <a:headEnd type="none" w="med" len="med"/>
                      <a:tailEnd type="none" w="med" len="med"/>
                    </a:lnT>
                    <a:lnB w="6350" cap="flat" cmpd="sng" algn="ctr">
                      <a:solidFill>
                        <a:srgbClr val="00539B"/>
                      </a:solidFill>
                      <a:prstDash val="solid"/>
                      <a:round/>
                      <a:headEnd type="none" w="med" len="med"/>
                      <a:tailEnd type="none" w="med" len="med"/>
                    </a:lnB>
                  </a:tcPr>
                </a:tc>
                <a:tc>
                  <a:txBody>
                    <a:bodyPr/>
                    <a:lstStyle/>
                    <a:p>
                      <a:pPr marL="166688" marR="0" lvl="0" indent="-166688" algn="l" defTabSz="457200" rtl="0" eaLnBrk="1" fontAlgn="auto" latinLnBrk="0" hangingPunct="1">
                        <a:lnSpc>
                          <a:spcPct val="100000"/>
                        </a:lnSpc>
                        <a:spcBef>
                          <a:spcPts val="0"/>
                        </a:spcBef>
                        <a:spcAft>
                          <a:spcPts val="0"/>
                        </a:spcAft>
                        <a:buClrTx/>
                        <a:buSzTx/>
                        <a:buFont typeface="+mj-lt"/>
                        <a:buAutoNum type="arabicPeriod" startAt="2"/>
                        <a:tabLst/>
                        <a:defRPr/>
                      </a:pPr>
                      <a:r>
                        <a:rPr lang="en-US" sz="700" b="0" kern="1200" baseline="0" dirty="0">
                          <a:solidFill>
                            <a:schemeClr val="tx1"/>
                          </a:solidFill>
                          <a:latin typeface="Arial" panose="020B0604020202020204" pitchFamily="34" charset="0"/>
                          <a:ea typeface="+mn-ea"/>
                          <a:cs typeface="Arial" panose="020B0604020202020204" pitchFamily="34" charset="0"/>
                        </a:rPr>
                        <a:t>Identify &amp; improve the most critical mental health &amp; wellness community </a:t>
                      </a:r>
                      <a:r>
                        <a:rPr lang="en-US" sz="700" b="0" kern="1200" dirty="0">
                          <a:solidFill>
                            <a:schemeClr val="tx1"/>
                          </a:solidFill>
                          <a:latin typeface="Arial" panose="020B0604020202020204" pitchFamily="34" charset="0"/>
                          <a:ea typeface="+mn-ea"/>
                          <a:cs typeface="Arial" panose="020B0604020202020204" pitchFamily="34" charset="0"/>
                        </a:rPr>
                        <a:t>priorities, to be defined in 2018</a:t>
                      </a:r>
                    </a:p>
                  </a:txBody>
                  <a:tcPr marL="85133" marR="85133" marT="42567" marB="42567">
                    <a:lnL w="6350" cap="flat" cmpd="sng" algn="ctr">
                      <a:solidFill>
                        <a:srgbClr val="00539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9B"/>
                      </a:solidFill>
                      <a:prstDash val="solid"/>
                      <a:round/>
                      <a:headEnd type="none" w="med" len="med"/>
                      <a:tailEnd type="none" w="med" len="med"/>
                    </a:lnT>
                    <a:lnB w="6350" cap="flat" cmpd="sng" algn="ctr">
                      <a:solidFill>
                        <a:srgbClr val="00539B"/>
                      </a:solidFill>
                      <a:prstDash val="solid"/>
                      <a:round/>
                      <a:headEnd type="none" w="med" len="med"/>
                      <a:tailEnd type="none" w="med" len="med"/>
                    </a:lnB>
                  </a:tcPr>
                </a:tc>
                <a:extLst>
                  <a:ext uri="{0D108BD9-81ED-4DB2-BD59-A6C34878D82A}">
                    <a16:rowId xmlns:a16="http://schemas.microsoft.com/office/drawing/2014/main" xmlns="" val="10009"/>
                  </a:ext>
                </a:extLst>
              </a:tr>
              <a:tr h="294087">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3"/>
                        <a:tabLst/>
                        <a:defRPr/>
                      </a:pPr>
                      <a:r>
                        <a:rPr lang="en-US" sz="700" b="0" baseline="0" dirty="0">
                          <a:solidFill>
                            <a:schemeClr val="tx1"/>
                          </a:solidFill>
                          <a:latin typeface="Arial" panose="020B0604020202020204" pitchFamily="34" charset="0"/>
                          <a:cs typeface="Arial" panose="020B0604020202020204" pitchFamily="34" charset="0"/>
                        </a:rPr>
                        <a:t>Extend our commitment to whole person care for people at every age and stage of life</a:t>
                      </a:r>
                    </a:p>
                  </a:txBody>
                  <a:tcPr marL="85133" marR="85133" marT="42567" marB="42567">
                    <a:lnL w="1270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solidFill>
                        <a:srgbClr val="00539B"/>
                      </a:solidFill>
                      <a:prstDash val="solid"/>
                      <a:round/>
                      <a:headEnd type="none" w="med" len="med"/>
                      <a:tailEnd type="none" w="med" len="med"/>
                    </a:lnT>
                    <a:lnB w="6350" cap="flat" cmpd="sng" algn="ctr">
                      <a:solidFill>
                        <a:srgbClr val="00539B"/>
                      </a:solidFill>
                      <a:prstDash val="solid"/>
                      <a:round/>
                      <a:headEnd type="none" w="med" len="med"/>
                      <a:tailEnd type="none" w="med" len="med"/>
                    </a:lnB>
                  </a:tcPr>
                </a:tc>
                <a:tc>
                  <a:txBody>
                    <a:bodyPr/>
                    <a:lstStyle/>
                    <a:p>
                      <a:pPr marL="166688" marR="0" lvl="0" indent="-166688" algn="l" defTabSz="457200" rtl="0" eaLnBrk="1" fontAlgn="auto" latinLnBrk="0" hangingPunct="1">
                        <a:lnSpc>
                          <a:spcPct val="100000"/>
                        </a:lnSpc>
                        <a:spcBef>
                          <a:spcPts val="0"/>
                        </a:spcBef>
                        <a:spcAft>
                          <a:spcPts val="0"/>
                        </a:spcAft>
                        <a:buClrTx/>
                        <a:buSzTx/>
                        <a:buFont typeface="+mj-lt"/>
                        <a:buAutoNum type="arabicPeriod" startAt="3"/>
                        <a:tabLst/>
                        <a:defRPr/>
                      </a:pPr>
                      <a:r>
                        <a:rPr lang="en-US" sz="700" b="0" kern="1200" baseline="0" dirty="0">
                          <a:solidFill>
                            <a:schemeClr val="tx1"/>
                          </a:solidFill>
                          <a:latin typeface="Arial" panose="020B0604020202020204" pitchFamily="34" charset="0"/>
                          <a:ea typeface="+mn-ea"/>
                          <a:cs typeface="Arial" panose="020B0604020202020204" pitchFamily="34" charset="0"/>
                        </a:rPr>
                        <a:t>Achieve 2% year-over-year increases in awareness of patient goals, values &amp; beliefs for care via advance directives</a:t>
                      </a:r>
                    </a:p>
                  </a:txBody>
                  <a:tcPr marL="85133" marR="85133" marT="42567" marB="42567">
                    <a:lnL w="6350" cap="flat" cmpd="sng" algn="ctr">
                      <a:solidFill>
                        <a:srgbClr val="00539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9B"/>
                      </a:solidFill>
                      <a:prstDash val="solid"/>
                      <a:round/>
                      <a:headEnd type="none" w="med" len="med"/>
                      <a:tailEnd type="none" w="med" len="med"/>
                    </a:lnT>
                    <a:lnB w="6350" cap="flat" cmpd="sng" algn="ctr">
                      <a:solidFill>
                        <a:srgbClr val="00539B"/>
                      </a:solidFill>
                      <a:prstDash val="solid"/>
                      <a:round/>
                      <a:headEnd type="none" w="med" len="med"/>
                      <a:tailEnd type="none" w="med" len="med"/>
                    </a:lnB>
                  </a:tcPr>
                </a:tc>
                <a:extLst>
                  <a:ext uri="{0D108BD9-81ED-4DB2-BD59-A6C34878D82A}">
                    <a16:rowId xmlns:a16="http://schemas.microsoft.com/office/drawing/2014/main" xmlns="" val="10010"/>
                  </a:ext>
                </a:extLst>
              </a:tr>
              <a:tr h="294087">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4"/>
                        <a:tabLst/>
                        <a:defRPr/>
                      </a:pPr>
                      <a:r>
                        <a:rPr lang="en-US" sz="700" b="0" baseline="0" dirty="0">
                          <a:solidFill>
                            <a:schemeClr val="tx1"/>
                          </a:solidFill>
                          <a:latin typeface="Arial" panose="020B0604020202020204" pitchFamily="34" charset="0"/>
                          <a:cs typeface="Arial" panose="020B0604020202020204" pitchFamily="34" charset="0"/>
                        </a:rPr>
                        <a:t>Engage with partners in addressing the social determinants of health, with a focus on education, housing and the environment</a:t>
                      </a:r>
                    </a:p>
                  </a:txBody>
                  <a:tcPr marL="85133" marR="85133" marT="42567" marB="42567">
                    <a:lnL w="1270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solidFill>
                        <a:srgbClr val="00539B"/>
                      </a:solidFill>
                      <a:prstDash val="solid"/>
                      <a:round/>
                      <a:headEnd type="none" w="med" len="med"/>
                      <a:tailEnd type="none" w="med" len="med"/>
                    </a:lnT>
                    <a:lnB w="6350" cap="flat" cmpd="sng" algn="ctr">
                      <a:solidFill>
                        <a:srgbClr val="00539B"/>
                      </a:solidFill>
                      <a:prstDash val="solid"/>
                      <a:round/>
                      <a:headEnd type="none" w="med" len="med"/>
                      <a:tailEnd type="none" w="med" len="med"/>
                    </a:lnB>
                  </a:tcPr>
                </a:tc>
                <a:tc>
                  <a:txBody>
                    <a:bodyPr/>
                    <a:lstStyle/>
                    <a:p>
                      <a:pPr marL="166688" marR="0" lvl="0" indent="-166688" algn="l" defTabSz="457200" rtl="0" eaLnBrk="1" fontAlgn="auto" latinLnBrk="0" hangingPunct="1">
                        <a:lnSpc>
                          <a:spcPct val="100000"/>
                        </a:lnSpc>
                        <a:spcBef>
                          <a:spcPts val="0"/>
                        </a:spcBef>
                        <a:spcAft>
                          <a:spcPts val="0"/>
                        </a:spcAft>
                        <a:buClrTx/>
                        <a:buSzTx/>
                        <a:buFont typeface="+mj-lt"/>
                        <a:buAutoNum type="arabicPeriod" startAt="4"/>
                        <a:tabLst/>
                        <a:defRPr/>
                      </a:pPr>
                      <a:r>
                        <a:rPr lang="en-US" sz="700" b="0" kern="1200" baseline="0" dirty="0">
                          <a:solidFill>
                            <a:schemeClr val="tx1"/>
                          </a:solidFill>
                          <a:latin typeface="Arial" panose="020B0604020202020204" pitchFamily="34" charset="0"/>
                          <a:ea typeface="+mn-ea"/>
                          <a:cs typeface="Arial" panose="020B0604020202020204" pitchFamily="34" charset="0"/>
                        </a:rPr>
                        <a:t>Identify &amp; improve the top community health need in every region, to be defined in 2018</a:t>
                      </a:r>
                    </a:p>
                  </a:txBody>
                  <a:tcPr marL="85133" marR="85133" marT="42567" marB="42567">
                    <a:lnL w="6350" cap="flat" cmpd="sng" algn="ctr">
                      <a:solidFill>
                        <a:srgbClr val="00539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9B"/>
                      </a:solidFill>
                      <a:prstDash val="solid"/>
                      <a:round/>
                      <a:headEnd type="none" w="med" len="med"/>
                      <a:tailEnd type="none" w="med" len="med"/>
                    </a:lnT>
                    <a:lnB w="6350" cap="flat" cmpd="sng" algn="ctr">
                      <a:solidFill>
                        <a:srgbClr val="00539B"/>
                      </a:solidFill>
                      <a:prstDash val="solid"/>
                      <a:round/>
                      <a:headEnd type="none" w="med" len="med"/>
                      <a:tailEnd type="none" w="med" len="med"/>
                    </a:lnB>
                  </a:tcPr>
                </a:tc>
                <a:extLst>
                  <a:ext uri="{0D108BD9-81ED-4DB2-BD59-A6C34878D82A}">
                    <a16:rowId xmlns:a16="http://schemas.microsoft.com/office/drawing/2014/main" xmlns="" val="10011"/>
                  </a:ext>
                </a:extLst>
              </a:tr>
              <a:tr h="202224">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700" b="0" baseline="0" dirty="0">
                          <a:solidFill>
                            <a:schemeClr val="tx1"/>
                          </a:solidFill>
                          <a:latin typeface="Arial" panose="020B0604020202020204" pitchFamily="34" charset="0"/>
                          <a:cs typeface="Arial" panose="020B0604020202020204" pitchFamily="34" charset="0"/>
                        </a:rPr>
                        <a:t>Be the preferred health partner for those we serve</a:t>
                      </a:r>
                    </a:p>
                  </a:txBody>
                  <a:tcPr marL="85133" marR="85133" marT="42567" marB="42567">
                    <a:lnL w="1270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solidFill>
                        <a:srgbClr val="00539B"/>
                      </a:solidFill>
                      <a:prstDash val="solid"/>
                      <a:round/>
                      <a:headEnd type="none" w="med" len="med"/>
                      <a:tailEnd type="none" w="med" len="med"/>
                    </a:lnT>
                  </a:tcPr>
                </a:tc>
                <a:tc>
                  <a:txBody>
                    <a:bodyPr/>
                    <a:lstStyle/>
                    <a:p>
                      <a:pPr marL="166688" marR="0" indent="-166688"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700" baseline="0" dirty="0">
                          <a:latin typeface="Arial" panose="020B0604020202020204" pitchFamily="34" charset="0"/>
                          <a:cs typeface="Arial" panose="020B0604020202020204" pitchFamily="34" charset="0"/>
                        </a:rPr>
                        <a:t>Enroll 1 million users of consumer / patient engagement platforms (Circle, Xealth, etc.)</a:t>
                      </a:r>
                      <a:endParaRPr lang="en-US" sz="700" dirty="0">
                        <a:latin typeface="Arial" panose="020B0604020202020204" pitchFamily="34" charset="0"/>
                        <a:cs typeface="Arial" panose="020B0604020202020204" pitchFamily="34" charset="0"/>
                      </a:endParaRPr>
                    </a:p>
                  </a:txBody>
                  <a:tcPr marL="85133" marR="85133" marT="42567" marB="42567">
                    <a:lnL w="6350" cap="flat" cmpd="sng" algn="ctr">
                      <a:solidFill>
                        <a:srgbClr val="00539B"/>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539B"/>
                      </a:solidFill>
                      <a:prstDash val="solid"/>
                      <a:round/>
                      <a:headEnd type="none" w="med" len="med"/>
                      <a:tailEnd type="none" w="med" len="med"/>
                    </a:lnT>
                  </a:tcPr>
                </a:tc>
                <a:extLst>
                  <a:ext uri="{0D108BD9-81ED-4DB2-BD59-A6C34878D82A}">
                    <a16:rowId xmlns:a16="http://schemas.microsoft.com/office/drawing/2014/main" xmlns="" val="10012"/>
                  </a:ext>
                </a:extLst>
              </a:tr>
              <a:tr h="204536">
                <a:tc rowSpan="6">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1" dirty="0">
                        <a:solidFill>
                          <a:srgbClr val="429644"/>
                        </a:solidFill>
                        <a:latin typeface="Arial Narrow" panose="020B0606020202030204" pitchFamily="34" charset="0"/>
                      </a:endParaRPr>
                    </a:p>
                  </a:txBody>
                  <a:tcPr marL="85133" marR="85133" marT="42567" marB="42567"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bg1"/>
                          </a:solidFill>
                          <a:latin typeface="Arial" panose="020B0604020202020204" pitchFamily="34" charset="0"/>
                          <a:ea typeface="+mn-ea"/>
                          <a:cs typeface="Arial" panose="020B0604020202020204" pitchFamily="34" charset="0"/>
                        </a:rPr>
                        <a:t>We will respond to the signs of the times, pursuing new opportunities that transform</a:t>
                      </a:r>
                      <a:r>
                        <a:rPr lang="en-US" sz="800" b="1" kern="1200" baseline="0" dirty="0">
                          <a:solidFill>
                            <a:schemeClr val="bg1"/>
                          </a:solidFill>
                          <a:latin typeface="Arial" panose="020B0604020202020204" pitchFamily="34" charset="0"/>
                          <a:ea typeface="+mn-ea"/>
                          <a:cs typeface="Arial" panose="020B0604020202020204" pitchFamily="34" charset="0"/>
                        </a:rPr>
                        <a:t> our services.  We seek to expand and </a:t>
                      </a:r>
                      <a:r>
                        <a:rPr lang="en-US" sz="800" b="1" kern="1200" dirty="0">
                          <a:solidFill>
                            <a:schemeClr val="bg1"/>
                          </a:solidFill>
                          <a:latin typeface="Arial" panose="020B0604020202020204" pitchFamily="34" charset="0"/>
                          <a:ea typeface="+mn-ea"/>
                          <a:cs typeface="Arial" panose="020B0604020202020204" pitchFamily="34" charset="0"/>
                        </a:rPr>
                        <a:t>sustain our Mission.</a:t>
                      </a:r>
                      <a:endParaRPr lang="en-US" sz="800" b="1" kern="1200" dirty="0">
                        <a:solidFill>
                          <a:prstClr val="white"/>
                        </a:solidFill>
                        <a:latin typeface="Arial" panose="020B0604020202020204" pitchFamily="34" charset="0"/>
                        <a:ea typeface="+mn-ea"/>
                        <a:cs typeface="Arial" panose="020B0604020202020204" pitchFamily="34" charset="0"/>
                      </a:endParaRPr>
                    </a:p>
                  </a:txBody>
                  <a:tcPr marL="85133" marR="85133" marT="42567" marB="42567">
                    <a:lnR w="12700" cap="flat" cmpd="sng" algn="ctr">
                      <a:noFill/>
                      <a:prstDash val="solid"/>
                      <a:round/>
                      <a:headEnd type="none" w="med" len="med"/>
                      <a:tailEnd type="none" w="med" len="med"/>
                    </a:lnR>
                    <a:solidFill>
                      <a:srgbClr val="429644"/>
                    </a:solidFill>
                  </a:tcPr>
                </a:tc>
                <a:tc hMerge="1">
                  <a:txBody>
                    <a:bodyPr/>
                    <a:lstStyle/>
                    <a:p>
                      <a:endParaRPr lang="en-US"/>
                    </a:p>
                  </a:txBody>
                  <a:tcPr/>
                </a:tc>
                <a:extLst>
                  <a:ext uri="{0D108BD9-81ED-4DB2-BD59-A6C34878D82A}">
                    <a16:rowId xmlns:a16="http://schemas.microsoft.com/office/drawing/2014/main" xmlns="" val="10013"/>
                  </a:ext>
                </a:extLst>
              </a:tr>
              <a:tr h="189610">
                <a:tc vMerge="1">
                  <a:txBody>
                    <a:bodyPr/>
                    <a:lstStyle/>
                    <a:p>
                      <a:endParaRPr lang="en-US" sz="1000" dirty="0"/>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a:tabLst/>
                        <a:defRPr/>
                      </a:pPr>
                      <a:r>
                        <a:rPr lang="en-US" sz="700" b="0" baseline="0" dirty="0">
                          <a:solidFill>
                            <a:schemeClr val="tx1"/>
                          </a:solidFill>
                          <a:latin typeface="Arial" panose="020B0604020202020204" pitchFamily="34" charset="0"/>
                          <a:cs typeface="Arial" panose="020B0604020202020204" pitchFamily="34" charset="0"/>
                        </a:rPr>
                        <a:t>Diversify sources of earnings to ensure sustainability of the ministry</a:t>
                      </a:r>
                    </a:p>
                  </a:txBody>
                  <a:tcPr marL="85133" marR="85133" marT="42567" marB="42567">
                    <a:lnL w="12700" cap="flat" cmpd="sng" algn="ctr">
                      <a:solidFill>
                        <a:srgbClr val="429644"/>
                      </a:solidFill>
                      <a:prstDash val="solid"/>
                      <a:round/>
                      <a:headEnd type="none" w="med" len="med"/>
                      <a:tailEnd type="none" w="med" len="med"/>
                    </a:lnL>
                    <a:lnR w="6350" cap="flat" cmpd="sng" algn="ctr">
                      <a:solidFill>
                        <a:srgbClr val="429644"/>
                      </a:solidFill>
                      <a:prstDash val="solid"/>
                      <a:round/>
                      <a:headEnd type="none" w="med" len="med"/>
                      <a:tailEnd type="none" w="med" len="med"/>
                    </a:lnR>
                    <a:lnB w="6350" cap="flat" cmpd="sng" algn="ctr">
                      <a:solidFill>
                        <a:srgbClr val="429644"/>
                      </a:solidFill>
                      <a:prstDash val="solid"/>
                      <a:round/>
                      <a:headEnd type="none" w="med" len="med"/>
                      <a:tailEnd type="none" w="med" len="med"/>
                    </a:lnB>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a:tabLst/>
                        <a:defRPr/>
                      </a:pPr>
                      <a:r>
                        <a:rPr lang="en-US" sz="700" b="0" strike="noStrike" kern="1200" baseline="0" dirty="0">
                          <a:solidFill>
                            <a:schemeClr val="tx1"/>
                          </a:solidFill>
                          <a:latin typeface="Arial" panose="020B0604020202020204" pitchFamily="34" charset="0"/>
                          <a:ea typeface="+mn-ea"/>
                          <a:cs typeface="Arial" panose="020B0604020202020204" pitchFamily="34" charset="0"/>
                        </a:rPr>
                        <a:t>Earn 20-40% (TBD) EBIDA via incremental diversified revenue sources</a:t>
                      </a:r>
                    </a:p>
                  </a:txBody>
                  <a:tcPr marL="85133" marR="85133" marT="42567" marB="42567">
                    <a:lnL w="6350" cap="flat" cmpd="sng" algn="ctr">
                      <a:solidFill>
                        <a:srgbClr val="429644"/>
                      </a:solidFill>
                      <a:prstDash val="solid"/>
                      <a:round/>
                      <a:headEnd type="none" w="med" len="med"/>
                      <a:tailEnd type="none" w="med" len="med"/>
                    </a:lnL>
                    <a:lnR w="12700" cap="flat" cmpd="sng" algn="ctr">
                      <a:noFill/>
                      <a:prstDash val="solid"/>
                      <a:round/>
                      <a:headEnd type="none" w="med" len="med"/>
                      <a:tailEnd type="none" w="med" len="med"/>
                    </a:lnR>
                    <a:lnB w="6350" cap="flat" cmpd="sng" algn="ctr">
                      <a:solidFill>
                        <a:srgbClr val="429644"/>
                      </a:solidFill>
                      <a:prstDash val="solid"/>
                      <a:round/>
                      <a:headEnd type="none" w="med" len="med"/>
                      <a:tailEnd type="none" w="med" len="med"/>
                    </a:lnB>
                  </a:tcPr>
                </a:tc>
                <a:extLst>
                  <a:ext uri="{0D108BD9-81ED-4DB2-BD59-A6C34878D82A}">
                    <a16:rowId xmlns:a16="http://schemas.microsoft.com/office/drawing/2014/main" xmlns="" val="10014"/>
                  </a:ext>
                </a:extLst>
              </a:tr>
              <a:tr h="294087">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2"/>
                        <a:tabLst/>
                        <a:defRPr/>
                      </a:pPr>
                      <a:r>
                        <a:rPr lang="en-US" sz="700" b="0" kern="1200" baseline="0" dirty="0">
                          <a:solidFill>
                            <a:schemeClr val="tx1"/>
                          </a:solidFill>
                          <a:latin typeface="Arial" panose="020B0604020202020204" pitchFamily="34" charset="0"/>
                          <a:ea typeface="+mn-ea"/>
                          <a:cs typeface="Arial" panose="020B0604020202020204" pitchFamily="34" charset="0"/>
                        </a:rPr>
                        <a:t>Digitally enable, simplify, and personalize the health experience</a:t>
                      </a:r>
                    </a:p>
                  </a:txBody>
                  <a:tcPr marL="85133" marR="85133" marT="42567" marB="42567">
                    <a:lnL w="12700" cap="flat" cmpd="sng" algn="ctr">
                      <a:solidFill>
                        <a:srgbClr val="429644"/>
                      </a:solidFill>
                      <a:prstDash val="solid"/>
                      <a:round/>
                      <a:headEnd type="none" w="med" len="med"/>
                      <a:tailEnd type="none" w="med" len="med"/>
                    </a:lnL>
                    <a:lnR w="6350" cap="flat" cmpd="sng" algn="ctr">
                      <a:solidFill>
                        <a:srgbClr val="429644"/>
                      </a:solidFill>
                      <a:prstDash val="solid"/>
                      <a:round/>
                      <a:headEnd type="none" w="med" len="med"/>
                      <a:tailEnd type="none" w="med" len="med"/>
                    </a:lnR>
                    <a:lnT w="6350" cap="flat" cmpd="sng" algn="ctr">
                      <a:solidFill>
                        <a:srgbClr val="429644"/>
                      </a:solidFill>
                      <a:prstDash val="solid"/>
                      <a:round/>
                      <a:headEnd type="none" w="med" len="med"/>
                      <a:tailEnd type="none" w="med" len="med"/>
                    </a:lnT>
                    <a:lnB w="6350" cap="flat" cmpd="sng" algn="ctr">
                      <a:solidFill>
                        <a:srgbClr val="429644"/>
                      </a:solidFill>
                      <a:prstDash val="solid"/>
                      <a:round/>
                      <a:headEnd type="none" w="med" len="med"/>
                      <a:tailEnd type="none" w="med" len="med"/>
                    </a:lnB>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2"/>
                        <a:tabLst/>
                        <a:defRPr/>
                      </a:pPr>
                      <a:r>
                        <a:rPr lang="en-US" sz="700" b="0" kern="1200" dirty="0">
                          <a:solidFill>
                            <a:schemeClr val="tx1"/>
                          </a:solidFill>
                          <a:latin typeface="Arial" panose="020B0604020202020204" pitchFamily="34" charset="0"/>
                          <a:ea typeface="+mn-ea"/>
                          <a:cs typeface="Arial" panose="020B0604020202020204" pitchFamily="34" charset="0"/>
                        </a:rPr>
                        <a:t>Deliver 2.3</a:t>
                      </a:r>
                      <a:r>
                        <a:rPr lang="en-US" sz="700" b="0" kern="1200" baseline="0" dirty="0">
                          <a:solidFill>
                            <a:schemeClr val="tx1"/>
                          </a:solidFill>
                          <a:latin typeface="Arial" panose="020B0604020202020204" pitchFamily="34" charset="0"/>
                          <a:ea typeface="+mn-ea"/>
                          <a:cs typeface="Arial" panose="020B0604020202020204" pitchFamily="34" charset="0"/>
                        </a:rPr>
                        <a:t> million </a:t>
                      </a:r>
                      <a:r>
                        <a:rPr lang="en-US" sz="700" b="0" kern="1200" dirty="0">
                          <a:solidFill>
                            <a:schemeClr val="tx1"/>
                          </a:solidFill>
                          <a:latin typeface="Arial" panose="020B0604020202020204" pitchFamily="34" charset="0"/>
                          <a:ea typeface="+mn-ea"/>
                          <a:cs typeface="Arial" panose="020B0604020202020204" pitchFamily="34" charset="0"/>
                        </a:rPr>
                        <a:t>digitally</a:t>
                      </a:r>
                      <a:r>
                        <a:rPr lang="en-US" sz="700" b="0" kern="1200" baseline="0" dirty="0">
                          <a:solidFill>
                            <a:schemeClr val="tx1"/>
                          </a:solidFill>
                          <a:latin typeface="Arial" panose="020B0604020202020204" pitchFamily="34" charset="0"/>
                          <a:ea typeface="+mn-ea"/>
                          <a:cs typeface="Arial" panose="020B0604020202020204" pitchFamily="34" charset="0"/>
                        </a:rPr>
                        <a:t> </a:t>
                      </a:r>
                      <a:r>
                        <a:rPr lang="en-US" sz="700" b="0" kern="1200" dirty="0">
                          <a:solidFill>
                            <a:schemeClr val="tx1"/>
                          </a:solidFill>
                          <a:latin typeface="Arial" panose="020B0604020202020204" pitchFamily="34" charset="0"/>
                          <a:ea typeface="+mn-ea"/>
                          <a:cs typeface="Arial" panose="020B0604020202020204" pitchFamily="34" charset="0"/>
                        </a:rPr>
                        <a:t>enabled patient interactions annually (online scheduling, telehealth, etc.)</a:t>
                      </a:r>
                      <a:endParaRPr lang="en-US" sz="700" b="0" strike="noStrike" kern="1200" baseline="0" dirty="0">
                        <a:solidFill>
                          <a:schemeClr val="tx1"/>
                        </a:solidFill>
                        <a:latin typeface="Arial" panose="020B0604020202020204" pitchFamily="34" charset="0"/>
                        <a:ea typeface="+mn-ea"/>
                        <a:cs typeface="Arial" panose="020B0604020202020204" pitchFamily="34" charset="0"/>
                      </a:endParaRPr>
                    </a:p>
                  </a:txBody>
                  <a:tcPr marL="85133" marR="85133" marT="42567" marB="42567">
                    <a:lnL w="6350" cap="flat" cmpd="sng" algn="ctr">
                      <a:solidFill>
                        <a:srgbClr val="42964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29644"/>
                      </a:solidFill>
                      <a:prstDash val="solid"/>
                      <a:round/>
                      <a:headEnd type="none" w="med" len="med"/>
                      <a:tailEnd type="none" w="med" len="med"/>
                    </a:lnT>
                    <a:lnB w="6350" cap="flat" cmpd="sng" algn="ctr">
                      <a:solidFill>
                        <a:srgbClr val="429644"/>
                      </a:solidFill>
                      <a:prstDash val="solid"/>
                      <a:round/>
                      <a:headEnd type="none" w="med" len="med"/>
                      <a:tailEnd type="none" w="med" len="med"/>
                    </a:lnB>
                  </a:tcPr>
                </a:tc>
                <a:extLst>
                  <a:ext uri="{0D108BD9-81ED-4DB2-BD59-A6C34878D82A}">
                    <a16:rowId xmlns:a16="http://schemas.microsoft.com/office/drawing/2014/main" xmlns="" val="10015"/>
                  </a:ext>
                </a:extLst>
              </a:tr>
              <a:tr h="294087">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3"/>
                        <a:tabLst/>
                        <a:defRPr/>
                      </a:pPr>
                      <a:r>
                        <a:rPr lang="en-US" sz="700" b="0" baseline="0" dirty="0">
                          <a:solidFill>
                            <a:schemeClr val="tx1"/>
                          </a:solidFill>
                          <a:latin typeface="Arial" panose="020B0604020202020204" pitchFamily="34" charset="0"/>
                          <a:cs typeface="Arial" panose="020B0604020202020204" pitchFamily="34" charset="0"/>
                        </a:rPr>
                        <a:t>Create an integrated scientific wellness, clinical research and genomics program that is nationally recognized for breakthrough advances</a:t>
                      </a:r>
                    </a:p>
                  </a:txBody>
                  <a:tcPr marL="85133" marR="85133" marT="42567" marB="42567">
                    <a:lnL w="12700" cap="flat" cmpd="sng" algn="ctr">
                      <a:solidFill>
                        <a:srgbClr val="429644"/>
                      </a:solidFill>
                      <a:prstDash val="solid"/>
                      <a:round/>
                      <a:headEnd type="none" w="med" len="med"/>
                      <a:tailEnd type="none" w="med" len="med"/>
                    </a:lnL>
                    <a:lnR w="6350" cap="flat" cmpd="sng" algn="ctr">
                      <a:solidFill>
                        <a:srgbClr val="429644"/>
                      </a:solidFill>
                      <a:prstDash val="solid"/>
                      <a:round/>
                      <a:headEnd type="none" w="med" len="med"/>
                      <a:tailEnd type="none" w="med" len="med"/>
                    </a:lnR>
                    <a:lnT w="6350" cap="flat" cmpd="sng" algn="ctr">
                      <a:solidFill>
                        <a:srgbClr val="429644"/>
                      </a:solidFill>
                      <a:prstDash val="solid"/>
                      <a:round/>
                      <a:headEnd type="none" w="med" len="med"/>
                      <a:tailEnd type="none" w="med" len="med"/>
                    </a:lnT>
                    <a:lnB w="6350" cap="flat" cmpd="sng" algn="ctr">
                      <a:solidFill>
                        <a:srgbClr val="429644"/>
                      </a:solidFill>
                      <a:prstDash val="solid"/>
                      <a:round/>
                      <a:headEnd type="none" w="med" len="med"/>
                      <a:tailEnd type="none" w="med" len="med"/>
                    </a:lnB>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3"/>
                        <a:tabLst/>
                        <a:defRPr/>
                      </a:pPr>
                      <a:r>
                        <a:rPr lang="en-US" sz="700" b="0" kern="1200" dirty="0">
                          <a:solidFill>
                            <a:schemeClr val="tx1"/>
                          </a:solidFill>
                          <a:latin typeface="Arial" panose="020B0604020202020204" pitchFamily="34" charset="0"/>
                          <a:ea typeface="+mn-ea"/>
                          <a:cs typeface="Arial" panose="020B0604020202020204" pitchFamily="34" charset="0"/>
                        </a:rPr>
                        <a:t>Grow</a:t>
                      </a:r>
                      <a:r>
                        <a:rPr lang="en-US" sz="700" b="0" kern="1200" baseline="0" dirty="0">
                          <a:solidFill>
                            <a:schemeClr val="tx1"/>
                          </a:solidFill>
                          <a:latin typeface="Arial" panose="020B0604020202020204" pitchFamily="34" charset="0"/>
                          <a:ea typeface="+mn-ea"/>
                          <a:cs typeface="Arial" panose="020B0604020202020204" pitchFamily="34" charset="0"/>
                        </a:rPr>
                        <a:t> to </a:t>
                      </a:r>
                      <a:r>
                        <a:rPr lang="en-US" sz="700" b="0" kern="1200" dirty="0">
                          <a:solidFill>
                            <a:schemeClr val="tx1"/>
                          </a:solidFill>
                          <a:latin typeface="Arial" panose="020B0604020202020204" pitchFamily="34" charset="0"/>
                          <a:ea typeface="+mn-ea"/>
                          <a:cs typeface="Arial" panose="020B0604020202020204" pitchFamily="34" charset="0"/>
                        </a:rPr>
                        <a:t>500 </a:t>
                      </a:r>
                      <a:r>
                        <a:rPr lang="en-US" sz="700" b="0" kern="1200" baseline="0" dirty="0">
                          <a:solidFill>
                            <a:schemeClr val="tx1"/>
                          </a:solidFill>
                          <a:latin typeface="Arial" panose="020B0604020202020204" pitchFamily="34" charset="0"/>
                          <a:ea typeface="+mn-ea"/>
                          <a:cs typeface="Arial" panose="020B0604020202020204" pitchFamily="34" charset="0"/>
                        </a:rPr>
                        <a:t>early phase &amp; investigator-initiated studies and 1,100 publications</a:t>
                      </a:r>
                      <a:endParaRPr lang="en-US" sz="700" b="0" kern="1200" dirty="0">
                        <a:solidFill>
                          <a:schemeClr val="tx1"/>
                        </a:solidFill>
                        <a:latin typeface="Arial" panose="020B0604020202020204" pitchFamily="34" charset="0"/>
                        <a:ea typeface="+mn-ea"/>
                        <a:cs typeface="Arial" panose="020B0604020202020204" pitchFamily="34" charset="0"/>
                      </a:endParaRPr>
                    </a:p>
                  </a:txBody>
                  <a:tcPr marL="85133" marR="85133" marT="42567" marB="42567">
                    <a:lnL w="6350" cap="flat" cmpd="sng" algn="ctr">
                      <a:solidFill>
                        <a:srgbClr val="42964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29644"/>
                      </a:solidFill>
                      <a:prstDash val="solid"/>
                      <a:round/>
                      <a:headEnd type="none" w="med" len="med"/>
                      <a:tailEnd type="none" w="med" len="med"/>
                    </a:lnT>
                    <a:lnB w="6350" cap="flat" cmpd="sng" algn="ctr">
                      <a:solidFill>
                        <a:srgbClr val="429644"/>
                      </a:solidFill>
                      <a:prstDash val="solid"/>
                      <a:round/>
                      <a:headEnd type="none" w="med" len="med"/>
                      <a:tailEnd type="none" w="med" len="med"/>
                    </a:lnB>
                  </a:tcPr>
                </a:tc>
                <a:extLst>
                  <a:ext uri="{0D108BD9-81ED-4DB2-BD59-A6C34878D82A}">
                    <a16:rowId xmlns:a16="http://schemas.microsoft.com/office/drawing/2014/main" xmlns="" val="10016"/>
                  </a:ext>
                </a:extLst>
              </a:tr>
              <a:tr h="189610">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4"/>
                        <a:tabLst/>
                        <a:defRPr/>
                      </a:pPr>
                      <a:r>
                        <a:rPr lang="en-US" sz="700" b="0" baseline="0" dirty="0">
                          <a:solidFill>
                            <a:schemeClr val="tx1"/>
                          </a:solidFill>
                          <a:latin typeface="Arial" panose="020B0604020202020204" pitchFamily="34" charset="0"/>
                          <a:cs typeface="Arial" panose="020B0604020202020204" pitchFamily="34" charset="0"/>
                        </a:rPr>
                        <a:t>Utilize insights and value from data to drive strategic transformation</a:t>
                      </a:r>
                    </a:p>
                  </a:txBody>
                  <a:tcPr marL="85133" marR="85133" marT="42567" marB="42567">
                    <a:lnL w="12700" cap="flat" cmpd="sng" algn="ctr">
                      <a:solidFill>
                        <a:srgbClr val="429644"/>
                      </a:solidFill>
                      <a:prstDash val="solid"/>
                      <a:round/>
                      <a:headEnd type="none" w="med" len="med"/>
                      <a:tailEnd type="none" w="med" len="med"/>
                    </a:lnL>
                    <a:lnR w="6350" cap="flat" cmpd="sng" algn="ctr">
                      <a:solidFill>
                        <a:srgbClr val="429644"/>
                      </a:solidFill>
                      <a:prstDash val="solid"/>
                      <a:round/>
                      <a:headEnd type="none" w="med" len="med"/>
                      <a:tailEnd type="none" w="med" len="med"/>
                    </a:lnR>
                    <a:lnT w="6350" cap="flat" cmpd="sng" algn="ctr">
                      <a:solidFill>
                        <a:srgbClr val="429644"/>
                      </a:solidFill>
                      <a:prstDash val="solid"/>
                      <a:round/>
                      <a:headEnd type="none" w="med" len="med"/>
                      <a:tailEnd type="none" w="med" len="med"/>
                    </a:lnT>
                    <a:lnB w="6350" cap="flat" cmpd="sng" algn="ctr">
                      <a:solidFill>
                        <a:srgbClr val="429644"/>
                      </a:solidFill>
                      <a:prstDash val="solid"/>
                      <a:round/>
                      <a:headEnd type="none" w="med" len="med"/>
                      <a:tailEnd type="none" w="med" len="med"/>
                    </a:lnB>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4"/>
                        <a:tabLst/>
                        <a:defRPr/>
                      </a:pPr>
                      <a:r>
                        <a:rPr lang="en-US" sz="700" b="0" kern="1200" dirty="0">
                          <a:solidFill>
                            <a:schemeClr val="tx1"/>
                          </a:solidFill>
                          <a:latin typeface="Arial" panose="020B0604020202020204" pitchFamily="34" charset="0"/>
                          <a:ea typeface="+mn-ea"/>
                          <a:cs typeface="Arial" panose="020B0604020202020204" pitchFamily="34" charset="0"/>
                        </a:rPr>
                        <a:t>Approach and outcomes for data goal to be defined in 2018</a:t>
                      </a:r>
                      <a:endParaRPr lang="en-US" sz="700" b="0" kern="1200" dirty="0">
                        <a:solidFill>
                          <a:srgbClr val="FF0000"/>
                        </a:solidFill>
                        <a:latin typeface="Arial" panose="020B0604020202020204" pitchFamily="34" charset="0"/>
                        <a:ea typeface="+mn-ea"/>
                        <a:cs typeface="Arial" panose="020B0604020202020204" pitchFamily="34" charset="0"/>
                      </a:endParaRPr>
                    </a:p>
                  </a:txBody>
                  <a:tcPr marL="85133" marR="85133" marT="42567" marB="42567">
                    <a:lnL w="6350" cap="flat" cmpd="sng" algn="ctr">
                      <a:solidFill>
                        <a:srgbClr val="42964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29644"/>
                      </a:solidFill>
                      <a:prstDash val="solid"/>
                      <a:round/>
                      <a:headEnd type="none" w="med" len="med"/>
                      <a:tailEnd type="none" w="med" len="med"/>
                    </a:lnT>
                    <a:lnB w="6350" cap="flat" cmpd="sng" algn="ctr">
                      <a:solidFill>
                        <a:srgbClr val="429644"/>
                      </a:solidFill>
                      <a:prstDash val="solid"/>
                      <a:round/>
                      <a:headEnd type="none" w="med" len="med"/>
                      <a:tailEnd type="none" w="med" len="med"/>
                    </a:lnB>
                  </a:tcPr>
                </a:tc>
                <a:extLst>
                  <a:ext uri="{0D108BD9-81ED-4DB2-BD59-A6C34878D82A}">
                    <a16:rowId xmlns:a16="http://schemas.microsoft.com/office/drawing/2014/main" xmlns="" val="10017"/>
                  </a:ext>
                </a:extLst>
              </a:tr>
              <a:tr h="189610">
                <a:tc vMerge="1">
                  <a:txBody>
                    <a:bodyPr/>
                    <a:lstStyle/>
                    <a:p>
                      <a:endParaRPr lang="en-US"/>
                    </a:p>
                  </a:txBody>
                  <a:tcPr/>
                </a:tc>
                <a:tc>
                  <a:txBody>
                    <a:bodyPr/>
                    <a:lstStyle/>
                    <a:p>
                      <a:pPr marL="166688" marR="0" lvl="0" indent="-166688"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700" b="0" strike="noStrike" kern="1200" baseline="0" dirty="0">
                          <a:solidFill>
                            <a:schemeClr val="tx1"/>
                          </a:solidFill>
                          <a:latin typeface="Arial" panose="020B0604020202020204" pitchFamily="34" charset="0"/>
                          <a:ea typeface="+mn-ea"/>
                          <a:cs typeface="Arial" panose="020B0604020202020204" pitchFamily="34" charset="0"/>
                        </a:rPr>
                        <a:t>Activate the voice and presence of PSJH nationally to improve health</a:t>
                      </a:r>
                      <a:endParaRPr lang="en-US" sz="700" dirty="0">
                        <a:latin typeface="Arial" panose="020B0604020202020204" pitchFamily="34" charset="0"/>
                        <a:cs typeface="Arial" panose="020B0604020202020204" pitchFamily="34" charset="0"/>
                      </a:endParaRPr>
                    </a:p>
                  </a:txBody>
                  <a:tcPr marL="85133" marR="85133" marT="42567" marB="42567">
                    <a:lnL w="12700" cap="flat" cmpd="sng" algn="ctr">
                      <a:solidFill>
                        <a:srgbClr val="429644"/>
                      </a:solidFill>
                      <a:prstDash val="solid"/>
                      <a:round/>
                      <a:headEnd type="none" w="med" len="med"/>
                      <a:tailEnd type="none" w="med" len="med"/>
                    </a:lnL>
                    <a:lnR w="6350" cap="flat" cmpd="sng" algn="ctr">
                      <a:solidFill>
                        <a:srgbClr val="429644"/>
                      </a:solidFill>
                      <a:prstDash val="solid"/>
                      <a:round/>
                      <a:headEnd type="none" w="med" len="med"/>
                      <a:tailEnd type="none" w="med" len="med"/>
                    </a:lnR>
                    <a:lnT w="6350" cap="flat" cmpd="sng" algn="ctr">
                      <a:solidFill>
                        <a:srgbClr val="429644"/>
                      </a:solidFill>
                      <a:prstDash val="solid"/>
                      <a:round/>
                      <a:headEnd type="none" w="med" len="med"/>
                      <a:tailEnd type="none" w="med" len="med"/>
                    </a:lnT>
                  </a:tcPr>
                </a:tc>
                <a:tc>
                  <a:txBody>
                    <a:bodyPr/>
                    <a:lstStyle/>
                    <a:p>
                      <a:pPr marL="166688" marR="0" indent="-166688" algn="l" defTabSz="914400" rtl="0" eaLnBrk="1" fontAlgn="base" latinLnBrk="0" hangingPunct="1">
                        <a:lnSpc>
                          <a:spcPct val="100000"/>
                        </a:lnSpc>
                        <a:spcBef>
                          <a:spcPct val="0"/>
                        </a:spcBef>
                        <a:spcAft>
                          <a:spcPct val="0"/>
                        </a:spcAft>
                        <a:buClrTx/>
                        <a:buSzTx/>
                        <a:buFont typeface="+mj-lt"/>
                        <a:buAutoNum type="arabicPeriod" startAt="5"/>
                        <a:tabLst/>
                        <a:defRPr/>
                      </a:pPr>
                      <a:r>
                        <a:rPr lang="en-US" sz="700" b="0" strike="noStrike" kern="1200" baseline="0" dirty="0">
                          <a:solidFill>
                            <a:schemeClr val="tx1"/>
                          </a:solidFill>
                          <a:latin typeface="Arial" panose="020B0604020202020204" pitchFamily="34" charset="0"/>
                          <a:ea typeface="+mn-ea"/>
                          <a:cs typeface="Arial" panose="020B0604020202020204" pitchFamily="34" charset="0"/>
                        </a:rPr>
                        <a:t>Increase awareness of the PSJH Mission &amp; Vision among key influencers by 50%</a:t>
                      </a:r>
                      <a:endParaRPr lang="en-US" sz="700" b="0" strike="noStrike" kern="1200" baseline="0" dirty="0">
                        <a:solidFill>
                          <a:srgbClr val="C00000"/>
                        </a:solidFill>
                        <a:latin typeface="Arial" panose="020B0604020202020204" pitchFamily="34" charset="0"/>
                        <a:ea typeface="+mn-ea"/>
                        <a:cs typeface="Arial" panose="020B0604020202020204" pitchFamily="34" charset="0"/>
                      </a:endParaRPr>
                    </a:p>
                  </a:txBody>
                  <a:tcPr marL="85133" marR="85133" marT="42567" marB="42567">
                    <a:lnL w="6350" cap="flat" cmpd="sng" algn="ctr">
                      <a:solidFill>
                        <a:srgbClr val="42964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29644"/>
                      </a:solidFill>
                      <a:prstDash val="solid"/>
                      <a:round/>
                      <a:headEnd type="none" w="med" len="med"/>
                      <a:tailEnd type="none" w="med" len="med"/>
                    </a:lnT>
                  </a:tcPr>
                </a:tc>
                <a:extLst>
                  <a:ext uri="{0D108BD9-81ED-4DB2-BD59-A6C34878D82A}">
                    <a16:rowId xmlns:a16="http://schemas.microsoft.com/office/drawing/2014/main" xmlns="" val="10018"/>
                  </a:ext>
                </a:extLst>
              </a:tr>
            </a:tbl>
          </a:graphicData>
        </a:graphic>
      </p:graphicFrame>
      <p:pic>
        <p:nvPicPr>
          <p:cNvPr id="21" name="Picture 2" descr="K:\Public\06 Department\10 Executive Assistants\Marketing\Logos\Better Together\Providence St Joseph Health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8048" y="57150"/>
            <a:ext cx="1241652" cy="2795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251" y="809244"/>
            <a:ext cx="822962" cy="92126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673" y="2203702"/>
            <a:ext cx="896114" cy="128244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251" y="4064506"/>
            <a:ext cx="786386" cy="793244"/>
          </a:xfrm>
          <a:prstGeom prst="rect">
            <a:avLst/>
          </a:prstGeom>
        </p:spPr>
      </p:pic>
      <p:sp>
        <p:nvSpPr>
          <p:cNvPr id="10" name="TextBox 9"/>
          <p:cNvSpPr txBox="1"/>
          <p:nvPr/>
        </p:nvSpPr>
        <p:spPr>
          <a:xfrm>
            <a:off x="6566799" y="291689"/>
            <a:ext cx="2568332" cy="200055"/>
          </a:xfrm>
          <a:prstGeom prst="rect">
            <a:avLst/>
          </a:prstGeom>
          <a:noFill/>
        </p:spPr>
        <p:txBody>
          <a:bodyPr wrap="none" rtlCol="0">
            <a:spAutoFit/>
          </a:bodyPr>
          <a:lstStyle/>
          <a:p>
            <a:r>
              <a:rPr lang="en-US" sz="700" dirty="0"/>
              <a:t>© 2017 Providence St. Joseph Health – All Rights Reserved</a:t>
            </a:r>
          </a:p>
        </p:txBody>
      </p:sp>
    </p:spTree>
    <p:extLst>
      <p:ext uri="{BB962C8B-B14F-4D97-AF65-F5344CB8AC3E}">
        <p14:creationId xmlns:p14="http://schemas.microsoft.com/office/powerpoint/2010/main" val="393604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5" y="1"/>
            <a:ext cx="9161905" cy="515486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86069"/>
          <a:stretch/>
        </p:blipFill>
        <p:spPr>
          <a:xfrm>
            <a:off x="-19560" y="1305"/>
            <a:ext cx="9141528" cy="716508"/>
          </a:xfrm>
          <a:prstGeom prst="rect">
            <a:avLst/>
          </a:prstGeom>
        </p:spPr>
      </p:pic>
      <p:sp>
        <p:nvSpPr>
          <p:cNvPr id="2" name="TextBox 1"/>
          <p:cNvSpPr txBox="1"/>
          <p:nvPr/>
        </p:nvSpPr>
        <p:spPr>
          <a:xfrm>
            <a:off x="577850" y="438150"/>
            <a:ext cx="2194560" cy="320040"/>
          </a:xfrm>
          <a:prstGeom prst="rect">
            <a:avLst/>
          </a:prstGeom>
          <a:solidFill>
            <a:schemeClr val="bg1"/>
          </a:solidFill>
        </p:spPr>
        <p:txBody>
          <a:bodyPr wrap="square" rtlCol="0">
            <a:spAutoFit/>
          </a:bodyPr>
          <a:lstStyle/>
          <a:p>
            <a:r>
              <a:rPr lang="en-US" sz="600" dirty="0" smtClean="0"/>
              <a:t>Enter mission here.</a:t>
            </a:r>
            <a:endParaRPr lang="en-US" sz="600" dirty="0"/>
          </a:p>
        </p:txBody>
      </p:sp>
      <p:sp>
        <p:nvSpPr>
          <p:cNvPr id="6" name="TextBox 5"/>
          <p:cNvSpPr txBox="1"/>
          <p:nvPr/>
        </p:nvSpPr>
        <p:spPr>
          <a:xfrm>
            <a:off x="3321050" y="438150"/>
            <a:ext cx="2194560" cy="184666"/>
          </a:xfrm>
          <a:prstGeom prst="rect">
            <a:avLst/>
          </a:prstGeom>
          <a:solidFill>
            <a:schemeClr val="bg1"/>
          </a:solidFill>
        </p:spPr>
        <p:txBody>
          <a:bodyPr wrap="square" rtlCol="0">
            <a:spAutoFit/>
          </a:bodyPr>
          <a:lstStyle/>
          <a:p>
            <a:r>
              <a:rPr lang="en-US" sz="600" dirty="0" smtClean="0"/>
              <a:t>Enter values here.</a:t>
            </a:r>
            <a:endParaRPr lang="en-US" sz="600" dirty="0"/>
          </a:p>
        </p:txBody>
      </p:sp>
    </p:spTree>
    <p:extLst>
      <p:ext uri="{BB962C8B-B14F-4D97-AF65-F5344CB8AC3E}">
        <p14:creationId xmlns:p14="http://schemas.microsoft.com/office/powerpoint/2010/main" val="964733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 y="1"/>
            <a:ext cx="9141714" cy="514349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86069"/>
          <a:stretch/>
        </p:blipFill>
        <p:spPr>
          <a:xfrm>
            <a:off x="-10851" y="1305"/>
            <a:ext cx="9141528" cy="71650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86069"/>
          <a:stretch/>
        </p:blipFill>
        <p:spPr>
          <a:xfrm>
            <a:off x="1706" y="1305"/>
            <a:ext cx="9141528" cy="716508"/>
          </a:xfrm>
          <a:prstGeom prst="rect">
            <a:avLst/>
          </a:prstGeom>
        </p:spPr>
      </p:pic>
      <p:sp>
        <p:nvSpPr>
          <p:cNvPr id="6" name="TextBox 5"/>
          <p:cNvSpPr txBox="1"/>
          <p:nvPr/>
        </p:nvSpPr>
        <p:spPr>
          <a:xfrm>
            <a:off x="599116" y="438150"/>
            <a:ext cx="2194560" cy="274320"/>
          </a:xfrm>
          <a:prstGeom prst="rect">
            <a:avLst/>
          </a:prstGeom>
          <a:solidFill>
            <a:schemeClr val="bg1"/>
          </a:solidFill>
        </p:spPr>
        <p:txBody>
          <a:bodyPr wrap="square" rtlCol="0">
            <a:spAutoFit/>
          </a:bodyPr>
          <a:lstStyle/>
          <a:p>
            <a:r>
              <a:rPr lang="en-US" sz="600" dirty="0" smtClean="0"/>
              <a:t>Enter mission here.</a:t>
            </a:r>
            <a:endParaRPr lang="en-US" sz="600" dirty="0"/>
          </a:p>
        </p:txBody>
      </p:sp>
      <p:sp>
        <p:nvSpPr>
          <p:cNvPr id="7" name="TextBox 6"/>
          <p:cNvSpPr txBox="1"/>
          <p:nvPr/>
        </p:nvSpPr>
        <p:spPr>
          <a:xfrm>
            <a:off x="3342316" y="438150"/>
            <a:ext cx="2194560" cy="184666"/>
          </a:xfrm>
          <a:prstGeom prst="rect">
            <a:avLst/>
          </a:prstGeom>
          <a:solidFill>
            <a:schemeClr val="bg1"/>
          </a:solidFill>
        </p:spPr>
        <p:txBody>
          <a:bodyPr wrap="square" rtlCol="0">
            <a:spAutoFit/>
          </a:bodyPr>
          <a:lstStyle/>
          <a:p>
            <a:r>
              <a:rPr lang="en-US" sz="600" dirty="0" smtClean="0"/>
              <a:t>Enter values here.</a:t>
            </a:r>
            <a:endParaRPr lang="en-US" sz="600" dirty="0"/>
          </a:p>
        </p:txBody>
      </p:sp>
    </p:spTree>
    <p:extLst>
      <p:ext uri="{BB962C8B-B14F-4D97-AF65-F5344CB8AC3E}">
        <p14:creationId xmlns:p14="http://schemas.microsoft.com/office/powerpoint/2010/main" val="2963150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2472" y="764363"/>
            <a:ext cx="9141528" cy="274320"/>
          </a:xfrm>
          <a:prstGeom prst="rect">
            <a:avLst/>
          </a:prstGeom>
          <a:solidFill>
            <a:srgbClr val="005EA4"/>
          </a:solidFill>
          <a:ln>
            <a:noFill/>
          </a:ln>
          <a:extLst/>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000">
                <a:solidFill>
                  <a:srgbClr val="003779"/>
                </a:solidFill>
                <a:latin typeface="+mj-lt"/>
                <a:ea typeface="ＭＳ Ｐゴシック" charset="0"/>
                <a:cs typeface="ＭＳ Ｐゴシック" charset="0"/>
              </a:defRPr>
            </a:lvl1pPr>
            <a:lvl2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2pPr>
            <a:lvl3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3pPr>
            <a:lvl4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4pPr>
            <a:lvl5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3000">
                <a:solidFill>
                  <a:srgbClr val="F8981D"/>
                </a:solidFill>
                <a:latin typeface="Arial" charset="0"/>
              </a:defRPr>
            </a:lvl6pPr>
            <a:lvl7pPr marL="685800" algn="l" rtl="0" eaLnBrk="1" fontAlgn="base" hangingPunct="1">
              <a:spcBef>
                <a:spcPct val="0"/>
              </a:spcBef>
              <a:spcAft>
                <a:spcPct val="0"/>
              </a:spcAft>
              <a:defRPr sz="3000">
                <a:solidFill>
                  <a:srgbClr val="F8981D"/>
                </a:solidFill>
                <a:latin typeface="Arial" charset="0"/>
              </a:defRPr>
            </a:lvl7pPr>
            <a:lvl8pPr marL="1028700" algn="l" rtl="0" eaLnBrk="1" fontAlgn="base" hangingPunct="1">
              <a:spcBef>
                <a:spcPct val="0"/>
              </a:spcBef>
              <a:spcAft>
                <a:spcPct val="0"/>
              </a:spcAft>
              <a:defRPr sz="3000">
                <a:solidFill>
                  <a:srgbClr val="F8981D"/>
                </a:solidFill>
                <a:latin typeface="Arial" charset="0"/>
              </a:defRPr>
            </a:lvl8pPr>
            <a:lvl9pPr marL="1371600" algn="l" rtl="0" eaLnBrk="1" fontAlgn="base" hangingPunct="1">
              <a:spcBef>
                <a:spcPct val="0"/>
              </a:spcBef>
              <a:spcAft>
                <a:spcPct val="0"/>
              </a:spcAft>
              <a:defRPr sz="3000">
                <a:solidFill>
                  <a:srgbClr val="F8981D"/>
                </a:solidFill>
                <a:latin typeface="Arial" charset="0"/>
              </a:defRPr>
            </a:lvl9pPr>
          </a:lstStyle>
          <a:p>
            <a:pPr defTabSz="914400">
              <a:defRPr/>
            </a:pPr>
            <a:r>
              <a:rPr lang="en-US" sz="1200" b="1" dirty="0" smtClean="0">
                <a:solidFill>
                  <a:srgbClr val="FFFFFF"/>
                </a:solidFill>
                <a:cs typeface="Arial"/>
              </a:rPr>
              <a:t>     PSJH </a:t>
            </a:r>
            <a:r>
              <a:rPr lang="en-US" sz="1200" b="1" dirty="0">
                <a:solidFill>
                  <a:srgbClr val="FFFFFF"/>
                </a:solidFill>
                <a:cs typeface="Arial"/>
              </a:rPr>
              <a:t>2018-2022 ISFP | </a:t>
            </a:r>
            <a:r>
              <a:rPr lang="en-US" sz="1200" dirty="0">
                <a:solidFill>
                  <a:srgbClr val="FFFFFF"/>
                </a:solidFill>
                <a:cs typeface="Arial"/>
              </a:rPr>
              <a:t>How you can help make Health 2.0 a reality</a:t>
            </a:r>
          </a:p>
        </p:txBody>
      </p:sp>
      <p:sp>
        <p:nvSpPr>
          <p:cNvPr id="30" name="Rounded Rectangle 29"/>
          <p:cNvSpPr/>
          <p:nvPr/>
        </p:nvSpPr>
        <p:spPr>
          <a:xfrm>
            <a:off x="209661" y="1116082"/>
            <a:ext cx="2743200" cy="3959185"/>
          </a:xfrm>
          <a:prstGeom prst="roundRect">
            <a:avLst>
              <a:gd name="adj" fmla="val 4714"/>
            </a:avLst>
          </a:prstGeom>
          <a:gradFill flip="none" rotWithShape="1">
            <a:gsLst>
              <a:gs pos="0">
                <a:srgbClr val="F79646">
                  <a:lumMod val="60000"/>
                  <a:lumOff val="40000"/>
                </a:srgbClr>
              </a:gs>
              <a:gs pos="98000">
                <a:sysClr val="window" lastClr="FFFFFF"/>
              </a:gs>
            </a:gsLst>
            <a:lin ang="16200000" scaled="0"/>
            <a:tileRect/>
          </a:gradFill>
          <a:ln w="9525" cap="flat" cmpd="sng" algn="ctr">
            <a:noFill/>
            <a:prstDash val="solid"/>
          </a:ln>
          <a:effectLst/>
        </p:spPr>
        <p:txBody>
          <a:bodyPr rtlCol="0" anchor="ctr"/>
          <a:lstStyle/>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20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800" kern="0" dirty="0">
              <a:solidFill>
                <a:srgbClr val="FF0000"/>
              </a:solidFill>
              <a:latin typeface="Arial Narrow" panose="020B0606020202030204" pitchFamily="34" charset="0"/>
              <a:cs typeface="Arial" pitchFamily="34" charset="0"/>
            </a:endParaRPr>
          </a:p>
          <a:p>
            <a:pPr defTabSz="914400">
              <a:defRPr/>
            </a:pPr>
            <a:endParaRPr lang="en-US" sz="800" kern="0" dirty="0">
              <a:solidFill>
                <a:srgbClr val="FF0000"/>
              </a:solidFill>
              <a:latin typeface="Arial Narrow" panose="020B0606020202030204" pitchFamily="34" charset="0"/>
              <a:cs typeface="Arial" pitchFamily="34" charset="0"/>
            </a:endParaRPr>
          </a:p>
          <a:p>
            <a:pPr defTabSz="914400">
              <a:defRPr/>
            </a:pPr>
            <a:endParaRPr lang="en-US" sz="1200" kern="0" dirty="0">
              <a:solidFill>
                <a:prstClr val="black"/>
              </a:solidFill>
              <a:latin typeface="Arial Narrow" panose="020B0606020202030204" pitchFamily="34" charset="0"/>
              <a:cs typeface="Arial" pitchFamily="34" charset="0"/>
            </a:endParaRPr>
          </a:p>
          <a:p>
            <a:pPr defTabSz="914400">
              <a:defRPr/>
            </a:pPr>
            <a:endParaRPr lang="en-US" sz="1200" kern="0" dirty="0">
              <a:solidFill>
                <a:srgbClr val="FF0000"/>
              </a:solidFill>
              <a:latin typeface="Arial Narrow" panose="020B0606020202030204" pitchFamily="34" charset="0"/>
              <a:cs typeface="Arial" pitchFamily="34" charset="0"/>
            </a:endParaRPr>
          </a:p>
        </p:txBody>
      </p:sp>
      <p:sp>
        <p:nvSpPr>
          <p:cNvPr id="31" name="Rounded Rectangle 30"/>
          <p:cNvSpPr/>
          <p:nvPr/>
        </p:nvSpPr>
        <p:spPr>
          <a:xfrm>
            <a:off x="3179605" y="1116082"/>
            <a:ext cx="2743200" cy="3959185"/>
          </a:xfrm>
          <a:prstGeom prst="roundRect">
            <a:avLst>
              <a:gd name="adj" fmla="val 4714"/>
            </a:avLst>
          </a:prstGeom>
          <a:gradFill flip="none" rotWithShape="1">
            <a:gsLst>
              <a:gs pos="0">
                <a:srgbClr val="4F81BD">
                  <a:lumMod val="60000"/>
                  <a:lumOff val="40000"/>
                </a:srgbClr>
              </a:gs>
              <a:gs pos="96000">
                <a:sysClr val="window" lastClr="FFFFFF"/>
              </a:gs>
            </a:gsLst>
            <a:lin ang="16200000" scaled="1"/>
            <a:tileRect/>
          </a:gradFill>
          <a:ln w="9525" cap="flat" cmpd="sng" algn="ctr">
            <a:noFill/>
            <a:prstDash val="solid"/>
          </a:ln>
          <a:effectLst/>
        </p:spPr>
        <p:txBody>
          <a:bodyPr rtlCol="0" anchor="ctr"/>
          <a:lstStyle/>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p:txBody>
      </p:sp>
      <p:sp>
        <p:nvSpPr>
          <p:cNvPr id="32" name="Rounded Rectangle 31"/>
          <p:cNvSpPr/>
          <p:nvPr/>
        </p:nvSpPr>
        <p:spPr>
          <a:xfrm>
            <a:off x="6149549" y="1116082"/>
            <a:ext cx="2743200" cy="3959185"/>
          </a:xfrm>
          <a:prstGeom prst="roundRect">
            <a:avLst>
              <a:gd name="adj" fmla="val 6806"/>
            </a:avLst>
          </a:prstGeom>
          <a:gradFill flip="none" rotWithShape="1">
            <a:gsLst>
              <a:gs pos="0">
                <a:srgbClr val="9BBB59">
                  <a:lumMod val="60000"/>
                  <a:lumOff val="40000"/>
                </a:srgbClr>
              </a:gs>
              <a:gs pos="94000">
                <a:sysClr val="window" lastClr="FFFFFF"/>
              </a:gs>
            </a:gsLst>
            <a:lin ang="16200000" scaled="1"/>
            <a:tileRect/>
          </a:gradFill>
          <a:ln w="9525" cap="flat" cmpd="sng" algn="ctr">
            <a:noFill/>
            <a:prstDash val="solid"/>
          </a:ln>
          <a:effectLst/>
        </p:spPr>
        <p:txBody>
          <a:bodyPr rtlCol="0" anchor="ctr"/>
          <a:lstStyle/>
          <a:p>
            <a:pPr defTabSz="541325">
              <a:defRPr/>
            </a:pPr>
            <a:endParaRPr lang="en-US" sz="1100" kern="0" dirty="0">
              <a:solidFill>
                <a:prstClr val="black"/>
              </a:solidFill>
              <a:latin typeface="Arial Narrow" panose="020B0606020202030204" pitchFamily="34" charset="0"/>
            </a:endParaRPr>
          </a:p>
        </p:txBody>
      </p:sp>
      <p:sp>
        <p:nvSpPr>
          <p:cNvPr id="33" name="TextBox 32"/>
          <p:cNvSpPr txBox="1"/>
          <p:nvPr/>
        </p:nvSpPr>
        <p:spPr>
          <a:xfrm>
            <a:off x="1197161" y="1295218"/>
            <a:ext cx="1424178" cy="222240"/>
          </a:xfrm>
          <a:prstGeom prst="rect">
            <a:avLst/>
          </a:prstGeom>
          <a:noFill/>
        </p:spPr>
        <p:txBody>
          <a:bodyPr wrap="square" rtlCol="0">
            <a:spAutoFit/>
          </a:bodyPr>
          <a:lstStyle/>
          <a:p>
            <a:pPr algn="ctr">
              <a:defRPr/>
            </a:pPr>
            <a:r>
              <a:rPr lang="en-US" sz="844" b="1" dirty="0">
                <a:solidFill>
                  <a:srgbClr val="F79646"/>
                </a:solidFill>
                <a:latin typeface="Arial Narrow" panose="020B0606020202030204" pitchFamily="34" charset="0"/>
              </a:rPr>
              <a:t>STRENGTHEN THE CORE</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79" y="1095479"/>
            <a:ext cx="590632" cy="590632"/>
          </a:xfrm>
          <a:prstGeom prst="rect">
            <a:avLst/>
          </a:prstGeom>
          <a:effectLst>
            <a:softEdge rad="63500"/>
          </a:effectLst>
        </p:spPr>
      </p:pic>
      <p:sp>
        <p:nvSpPr>
          <p:cNvPr id="35" name="TextBox 34"/>
          <p:cNvSpPr txBox="1"/>
          <p:nvPr/>
        </p:nvSpPr>
        <p:spPr>
          <a:xfrm>
            <a:off x="3888482" y="1230264"/>
            <a:ext cx="1450293" cy="352148"/>
          </a:xfrm>
          <a:prstGeom prst="rect">
            <a:avLst/>
          </a:prstGeom>
          <a:noFill/>
        </p:spPr>
        <p:txBody>
          <a:bodyPr wrap="square" rtlCol="0">
            <a:spAutoFit/>
          </a:bodyPr>
          <a:lstStyle/>
          <a:p>
            <a:pPr algn="ctr">
              <a:defRPr/>
            </a:pPr>
            <a:r>
              <a:rPr lang="en-US" sz="844" b="1" dirty="0">
                <a:solidFill>
                  <a:srgbClr val="00539B"/>
                </a:solidFill>
                <a:latin typeface="Arial Narrow" panose="020B0606020202030204" pitchFamily="34" charset="0"/>
              </a:rPr>
              <a:t>BE OUR COMMUNITIES’ HEALTH PARTNER</a:t>
            </a:r>
          </a:p>
        </p:txBody>
      </p:sp>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t="1" b="5077"/>
          <a:stretch/>
        </p:blipFill>
        <p:spPr>
          <a:xfrm>
            <a:off x="3340478" y="1116082"/>
            <a:ext cx="555195" cy="549427"/>
          </a:xfrm>
          <a:prstGeom prst="rect">
            <a:avLst/>
          </a:prstGeom>
          <a:effectLst>
            <a:softEdge rad="38100"/>
          </a:effectLst>
        </p:spPr>
      </p:pic>
      <p:sp>
        <p:nvSpPr>
          <p:cNvPr id="37" name="TextBox 36"/>
          <p:cNvSpPr txBox="1"/>
          <p:nvPr/>
        </p:nvSpPr>
        <p:spPr>
          <a:xfrm>
            <a:off x="7030058" y="1230264"/>
            <a:ext cx="1275737" cy="352148"/>
          </a:xfrm>
          <a:prstGeom prst="rect">
            <a:avLst/>
          </a:prstGeom>
          <a:noFill/>
        </p:spPr>
        <p:txBody>
          <a:bodyPr wrap="square" rtlCol="0">
            <a:spAutoFit/>
          </a:bodyPr>
          <a:lstStyle/>
          <a:p>
            <a:pPr algn="ctr">
              <a:defRPr/>
            </a:pPr>
            <a:r>
              <a:rPr lang="en-US" sz="844" b="1" dirty="0">
                <a:solidFill>
                  <a:srgbClr val="429644"/>
                </a:solidFill>
                <a:latin typeface="Arial Narrow" panose="020B0606020202030204" pitchFamily="34" charset="0"/>
              </a:rPr>
              <a:t>TRANSFORM OUR FUTURE</a:t>
            </a:r>
          </a:p>
        </p:txBody>
      </p:sp>
      <p:pic>
        <p:nvPicPr>
          <p:cNvPr id="38" name="Picture 37"/>
          <p:cNvPicPr>
            <a:picLocks noChangeAspect="1"/>
          </p:cNvPicPr>
          <p:nvPr/>
        </p:nvPicPr>
        <p:blipFill rotWithShape="1">
          <a:blip r:embed="rId5">
            <a:extLst>
              <a:ext uri="{28A0092B-C50C-407E-A947-70E740481C1C}">
                <a14:useLocalDpi xmlns:a14="http://schemas.microsoft.com/office/drawing/2010/main" val="0"/>
              </a:ext>
            </a:extLst>
          </a:blip>
          <a:srcRect b="11406"/>
          <a:stretch/>
        </p:blipFill>
        <p:spPr>
          <a:xfrm>
            <a:off x="6345635" y="1175329"/>
            <a:ext cx="549288" cy="455241"/>
          </a:xfrm>
          <a:prstGeom prst="rect">
            <a:avLst/>
          </a:prstGeom>
          <a:effectLst>
            <a:softEdge rad="38100"/>
          </a:effectLst>
        </p:spPr>
      </p:pic>
      <p:sp>
        <p:nvSpPr>
          <p:cNvPr id="39" name="TextBox 38"/>
          <p:cNvSpPr txBox="1"/>
          <p:nvPr/>
        </p:nvSpPr>
        <p:spPr>
          <a:xfrm>
            <a:off x="209661" y="1718046"/>
            <a:ext cx="2743200" cy="1091581"/>
          </a:xfrm>
          <a:prstGeom prst="rect">
            <a:avLst/>
          </a:prstGeom>
          <a:noFill/>
          <a:ln>
            <a:noFill/>
          </a:ln>
        </p:spPr>
        <p:txBody>
          <a:bodyPr wrap="square" rtlCol="0">
            <a:spAutoFit/>
          </a:bodyPr>
          <a:lstStyle/>
          <a:p>
            <a:pPr marL="160729" indent="-160729" defTabSz="642915">
              <a:spcAft>
                <a:spcPts val="141"/>
              </a:spcAft>
              <a:buFont typeface="+mj-lt"/>
              <a:buAutoNum type="arabicPeriod"/>
              <a:defRPr/>
            </a:pPr>
            <a:r>
              <a:rPr lang="en-US" sz="770" dirty="0">
                <a:solidFill>
                  <a:srgbClr val="000000"/>
                </a:solidFill>
                <a:cs typeface="Arial" panose="020B0604020202020204" pitchFamily="34" charset="0"/>
              </a:rPr>
              <a:t>Create a work experience where caregivers are developed, fulfilled and inspired to carry on the Mission </a:t>
            </a:r>
          </a:p>
          <a:p>
            <a:pPr marL="160729" indent="-160729" defTabSz="642915">
              <a:spcAft>
                <a:spcPts val="141"/>
              </a:spcAft>
              <a:buFont typeface="+mj-lt"/>
              <a:buAutoNum type="arabicPeriod"/>
              <a:defRPr/>
            </a:pPr>
            <a:r>
              <a:rPr lang="en-US" sz="770" dirty="0">
                <a:solidFill>
                  <a:srgbClr val="000000"/>
                </a:solidFill>
                <a:cs typeface="Arial" panose="020B0604020202020204" pitchFamily="34" charset="0"/>
              </a:rPr>
              <a:t>Deliver safe, compassionate, high-value health care</a:t>
            </a:r>
          </a:p>
          <a:p>
            <a:pPr marL="160729" indent="-160729" defTabSz="642915">
              <a:spcAft>
                <a:spcPts val="141"/>
              </a:spcAft>
              <a:buFont typeface="+mj-lt"/>
              <a:buAutoNum type="arabicPeriod"/>
              <a:defRPr/>
            </a:pPr>
            <a:r>
              <a:rPr lang="en-US" sz="770" dirty="0">
                <a:solidFill>
                  <a:srgbClr val="000000"/>
                </a:solidFill>
                <a:cs typeface="Arial" panose="020B0604020202020204" pitchFamily="34" charset="0"/>
              </a:rPr>
              <a:t>Make PSJH the provider partner of choice in all our communities</a:t>
            </a:r>
          </a:p>
          <a:p>
            <a:pPr marL="160729" indent="-160729" defTabSz="642915">
              <a:spcAft>
                <a:spcPts val="141"/>
              </a:spcAft>
              <a:buFont typeface="+mj-lt"/>
              <a:buAutoNum type="arabicPeriod"/>
              <a:defRPr/>
            </a:pPr>
            <a:r>
              <a:rPr lang="en-US" sz="770" dirty="0">
                <a:solidFill>
                  <a:srgbClr val="000000"/>
                </a:solidFill>
                <a:cs typeface="Arial" panose="020B0604020202020204" pitchFamily="34" charset="0"/>
              </a:rPr>
              <a:t>Steward our resources to improve operational earnings</a:t>
            </a:r>
          </a:p>
          <a:p>
            <a:pPr marL="160729" indent="-160729" defTabSz="642915">
              <a:spcAft>
                <a:spcPts val="141"/>
              </a:spcAft>
              <a:buFont typeface="+mj-lt"/>
              <a:buAutoNum type="arabicPeriod"/>
              <a:defRPr/>
            </a:pPr>
            <a:r>
              <a:rPr lang="en-US" sz="770" dirty="0">
                <a:solidFill>
                  <a:srgbClr val="000000"/>
                </a:solidFill>
                <a:cs typeface="Arial" panose="020B0604020202020204" pitchFamily="34" charset="0"/>
              </a:rPr>
              <a:t>Foster community commitment to our Mission via philanthropy</a:t>
            </a:r>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b="86069"/>
          <a:stretch/>
        </p:blipFill>
        <p:spPr>
          <a:xfrm>
            <a:off x="-19560" y="1305"/>
            <a:ext cx="9141528" cy="716508"/>
          </a:xfrm>
          <a:prstGeom prst="rect">
            <a:avLst/>
          </a:prstGeom>
        </p:spPr>
      </p:pic>
      <p:sp>
        <p:nvSpPr>
          <p:cNvPr id="40" name="TextBox 39"/>
          <p:cNvSpPr txBox="1"/>
          <p:nvPr/>
        </p:nvSpPr>
        <p:spPr>
          <a:xfrm>
            <a:off x="3179605" y="1718046"/>
            <a:ext cx="2743200" cy="1281761"/>
          </a:xfrm>
          <a:prstGeom prst="rect">
            <a:avLst/>
          </a:prstGeom>
          <a:noFill/>
        </p:spPr>
        <p:txBody>
          <a:bodyPr wrap="square" rtlCol="0">
            <a:spAutoFit/>
          </a:bodyPr>
          <a:lstStyle/>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Transform care and improve population health outcomes, especially for the poor and vulnerable</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Lead the way in improving our nation’s mental and emotional well-being</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Extend our commitment to whole person care for people at every age and stage of life</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Engage with partners in addressing the social determinants of health, with a focus on education, housing and the environment</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Be the preferred health partner for those we serve</a:t>
            </a:r>
          </a:p>
        </p:txBody>
      </p:sp>
      <p:sp>
        <p:nvSpPr>
          <p:cNvPr id="41" name="TextBox 40"/>
          <p:cNvSpPr txBox="1"/>
          <p:nvPr/>
        </p:nvSpPr>
        <p:spPr>
          <a:xfrm>
            <a:off x="6149549" y="1718046"/>
            <a:ext cx="2743200" cy="1400704"/>
          </a:xfrm>
          <a:prstGeom prst="rect">
            <a:avLst/>
          </a:prstGeom>
          <a:noFill/>
        </p:spPr>
        <p:txBody>
          <a:bodyPr wrap="square" rtlCol="0">
            <a:spAutoFit/>
          </a:bodyPr>
          <a:lstStyle/>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Diversify sources of earnings to ensure sustainability of the ministry</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Digitally enable, simplify, and personalize the health experience</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Create an integrated scientific wellness, clinical research and genomics program that is nationally recognized for breakthrough advances</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Utilize insights and value from data to drive strategic transformation</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Activate the voice and presence of PSJH nationally to improve health</a:t>
            </a:r>
          </a:p>
        </p:txBody>
      </p:sp>
      <p:graphicFrame>
        <p:nvGraphicFramePr>
          <p:cNvPr id="42" name="Table 41"/>
          <p:cNvGraphicFramePr>
            <a:graphicFrameLocks noGrp="1"/>
          </p:cNvGraphicFramePr>
          <p:nvPr>
            <p:extLst/>
          </p:nvPr>
        </p:nvGraphicFramePr>
        <p:xfrm>
          <a:off x="209661" y="3075494"/>
          <a:ext cx="8683087" cy="1999773"/>
        </p:xfrm>
        <a:graphic>
          <a:graphicData uri="http://schemas.openxmlformats.org/drawingml/2006/table">
            <a:tbl>
              <a:tblPr firstRow="1" bandRow="1">
                <a:tableStyleId>{8799B23B-EC83-4686-B30A-512413B5E67A}</a:tableStyleId>
              </a:tblPr>
              <a:tblGrid>
                <a:gridCol w="2735245">
                  <a:extLst>
                    <a:ext uri="{9D8B030D-6E8A-4147-A177-3AD203B41FA5}">
                      <a16:colId xmlns="" xmlns:a16="http://schemas.microsoft.com/office/drawing/2014/main" val="20000"/>
                    </a:ext>
                  </a:extLst>
                </a:gridCol>
                <a:gridCol w="235323">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gridCol w="228600">
                  <a:extLst>
                    <a:ext uri="{9D8B030D-6E8A-4147-A177-3AD203B41FA5}">
                      <a16:colId xmlns="" xmlns:a16="http://schemas.microsoft.com/office/drawing/2014/main" val="20003"/>
                    </a:ext>
                  </a:extLst>
                </a:gridCol>
                <a:gridCol w="2740719">
                  <a:extLst>
                    <a:ext uri="{9D8B030D-6E8A-4147-A177-3AD203B41FA5}">
                      <a16:colId xmlns="" xmlns:a16="http://schemas.microsoft.com/office/drawing/2014/main" val="20004"/>
                    </a:ext>
                  </a:extLst>
                </a:gridCol>
              </a:tblGrid>
              <a:tr h="222197">
                <a:tc>
                  <a:txBody>
                    <a:bodyPr/>
                    <a:lstStyle/>
                    <a:p>
                      <a:pPr algn="ctr"/>
                      <a:r>
                        <a:rPr lang="en-US" sz="800" dirty="0">
                          <a:solidFill>
                            <a:schemeClr val="bg1"/>
                          </a:solidFill>
                        </a:rPr>
                        <a:t>How I support this work:</a:t>
                      </a:r>
                    </a:p>
                  </a:txBody>
                  <a:tcPr>
                    <a:solidFill>
                      <a:srgbClr val="00539B"/>
                    </a:solidFill>
                  </a:tcPr>
                </a:tc>
                <a:tc>
                  <a:txBody>
                    <a:bodyPr/>
                    <a:lstStyle/>
                    <a:p>
                      <a:pPr algn="ctr"/>
                      <a:endParaRPr lang="en-US" sz="800" dirty="0">
                        <a:solidFill>
                          <a:schemeClr val="bg1"/>
                        </a:solidFill>
                      </a:endParaRPr>
                    </a:p>
                  </a:txBody>
                  <a:tcPr>
                    <a:noFill/>
                  </a:tcPr>
                </a:tc>
                <a:tc>
                  <a:txBody>
                    <a:bodyPr/>
                    <a:lstStyle/>
                    <a:p>
                      <a:pPr algn="ctr"/>
                      <a:r>
                        <a:rPr lang="en-US" sz="800" dirty="0">
                          <a:solidFill>
                            <a:schemeClr val="bg1"/>
                          </a:solidFill>
                        </a:rPr>
                        <a:t>How I support this work:</a:t>
                      </a:r>
                    </a:p>
                  </a:txBody>
                  <a:tcPr>
                    <a:solidFill>
                      <a:srgbClr val="00539B"/>
                    </a:solidFill>
                  </a:tcPr>
                </a:tc>
                <a:tc>
                  <a:txBody>
                    <a:bodyPr/>
                    <a:lstStyle/>
                    <a:p>
                      <a:pPr algn="ctr"/>
                      <a:endParaRPr lang="en-US" sz="800" dirty="0">
                        <a:solidFill>
                          <a:schemeClr val="bg1"/>
                        </a:solidFill>
                      </a:endParaRPr>
                    </a:p>
                  </a:txBody>
                  <a:tcPr>
                    <a:noFill/>
                  </a:tcPr>
                </a:tc>
                <a:tc>
                  <a:txBody>
                    <a:bodyPr/>
                    <a:lstStyle/>
                    <a:p>
                      <a:pPr algn="ctr"/>
                      <a:r>
                        <a:rPr lang="en-US" sz="800" dirty="0">
                          <a:solidFill>
                            <a:schemeClr val="bg1"/>
                          </a:solidFill>
                        </a:rPr>
                        <a:t>How I support this work:</a:t>
                      </a:r>
                    </a:p>
                  </a:txBody>
                  <a:tcPr>
                    <a:solidFill>
                      <a:srgbClr val="00539B"/>
                    </a:solidFill>
                  </a:tcPr>
                </a:tc>
                <a:extLst>
                  <a:ext uri="{0D108BD9-81ED-4DB2-BD59-A6C34878D82A}">
                    <a16:rowId xmlns="" xmlns:a16="http://schemas.microsoft.com/office/drawing/2014/main" val="10000"/>
                  </a:ext>
                </a:extLst>
              </a:tr>
              <a:tr h="222197">
                <a:tc>
                  <a:txBody>
                    <a:bodyPr/>
                    <a:lstStyle/>
                    <a:p>
                      <a:endParaRPr lang="en-US" sz="800" dirty="0"/>
                    </a:p>
                  </a:txBody>
                  <a:tcPr/>
                </a:tc>
                <a:tc>
                  <a:txBody>
                    <a:bodyPr/>
                    <a:lstStyle/>
                    <a:p>
                      <a:endParaRPr lang="en-US" sz="800" dirty="0"/>
                    </a:p>
                  </a:txBody>
                  <a:tcPr>
                    <a:noFill/>
                  </a:tcPr>
                </a:tc>
                <a:tc>
                  <a:txBody>
                    <a:bodyPr/>
                    <a:lstStyle/>
                    <a:p>
                      <a:endParaRPr lang="en-US" sz="800" dirty="0"/>
                    </a:p>
                  </a:txBody>
                  <a:tcPr/>
                </a:tc>
                <a:tc>
                  <a:txBody>
                    <a:bodyPr/>
                    <a:lstStyle/>
                    <a:p>
                      <a:endParaRPr lang="en-US" sz="800" dirty="0"/>
                    </a:p>
                  </a:txBody>
                  <a:tcPr>
                    <a:noFill/>
                  </a:tcPr>
                </a:tc>
                <a:tc>
                  <a:txBody>
                    <a:bodyPr/>
                    <a:lstStyle/>
                    <a:p>
                      <a:endParaRPr lang="en-US" sz="800" dirty="0"/>
                    </a:p>
                  </a:txBody>
                  <a:tcPr/>
                </a:tc>
                <a:extLst>
                  <a:ext uri="{0D108BD9-81ED-4DB2-BD59-A6C34878D82A}">
                    <a16:rowId xmlns="" xmlns:a16="http://schemas.microsoft.com/office/drawing/2014/main" val="10001"/>
                  </a:ext>
                </a:extLst>
              </a:tr>
              <a:tr h="222197">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 xmlns:a16="http://schemas.microsoft.com/office/drawing/2014/main" val="10002"/>
                  </a:ext>
                </a:extLst>
              </a:tr>
              <a:tr h="222197">
                <a:tc>
                  <a:txBody>
                    <a:bodyPr/>
                    <a:lstStyle/>
                    <a:p>
                      <a:pPr marL="0" algn="ctr" defTabSz="685800" rtl="0" eaLnBrk="1" latinLnBrk="0" hangingPunct="1"/>
                      <a:endParaRPr lang="en-US" sz="800" b="1" kern="1200" dirty="0">
                        <a:solidFill>
                          <a:schemeClr val="bg1"/>
                        </a:solidFill>
                        <a:latin typeface="+mn-lt"/>
                        <a:ea typeface="+mn-ea"/>
                        <a:cs typeface="+mn-cs"/>
                      </a:endParaRPr>
                    </a:p>
                  </a:txBody>
                  <a:tcPr>
                    <a:noFill/>
                  </a:tcPr>
                </a:tc>
                <a:tc>
                  <a:txBody>
                    <a:bodyPr/>
                    <a:lstStyle/>
                    <a:p>
                      <a:pPr marL="0" algn="ctr" defTabSz="685800" rtl="0" eaLnBrk="1" latinLnBrk="0" hangingPunct="1"/>
                      <a:endParaRPr lang="en-US" sz="800" b="1" kern="1200" dirty="0">
                        <a:solidFill>
                          <a:schemeClr val="bg1"/>
                        </a:solidFill>
                        <a:latin typeface="+mn-lt"/>
                        <a:ea typeface="+mn-ea"/>
                        <a:cs typeface="+mn-cs"/>
                      </a:endParaRPr>
                    </a:p>
                  </a:txBody>
                  <a:tcPr/>
                </a:tc>
                <a:tc>
                  <a:txBody>
                    <a:bodyPr/>
                    <a:lstStyle/>
                    <a:p>
                      <a:pPr marL="0" algn="ctr" defTabSz="685800" rtl="0" eaLnBrk="1" latinLnBrk="0" hangingPunct="1"/>
                      <a:endParaRPr lang="en-US" sz="800" b="1" kern="1200" dirty="0">
                        <a:solidFill>
                          <a:schemeClr val="bg1"/>
                        </a:solidFill>
                        <a:latin typeface="+mn-lt"/>
                        <a:ea typeface="+mn-ea"/>
                        <a:cs typeface="+mn-cs"/>
                      </a:endParaRPr>
                    </a:p>
                  </a:txBody>
                  <a:tcPr>
                    <a:noFill/>
                  </a:tcPr>
                </a:tc>
                <a:tc>
                  <a:txBody>
                    <a:bodyPr/>
                    <a:lstStyle/>
                    <a:p>
                      <a:pPr marL="0" algn="ctr" defTabSz="685800" rtl="0" eaLnBrk="1" latinLnBrk="0" hangingPunct="1"/>
                      <a:endParaRPr lang="en-US" sz="800" b="1" kern="1200" dirty="0">
                        <a:solidFill>
                          <a:schemeClr val="bg1"/>
                        </a:solidFill>
                        <a:latin typeface="+mn-lt"/>
                        <a:ea typeface="+mn-ea"/>
                        <a:cs typeface="+mn-cs"/>
                      </a:endParaRPr>
                    </a:p>
                  </a:txBody>
                  <a:tcPr/>
                </a:tc>
                <a:tc>
                  <a:txBody>
                    <a:bodyPr/>
                    <a:lstStyle/>
                    <a:p>
                      <a:pPr marL="0" algn="ctr" defTabSz="685800" rtl="0" eaLnBrk="1" latinLnBrk="0" hangingPunct="1"/>
                      <a:endParaRPr lang="en-US" sz="800" b="1" kern="1200" dirty="0">
                        <a:solidFill>
                          <a:schemeClr val="bg1"/>
                        </a:solidFill>
                        <a:latin typeface="+mn-lt"/>
                        <a:ea typeface="+mn-ea"/>
                        <a:cs typeface="+mn-cs"/>
                      </a:endParaRPr>
                    </a:p>
                  </a:txBody>
                  <a:tcPr>
                    <a:noFill/>
                  </a:tcPr>
                </a:tc>
                <a:extLst>
                  <a:ext uri="{0D108BD9-81ED-4DB2-BD59-A6C34878D82A}">
                    <a16:rowId xmlns="" xmlns:a16="http://schemas.microsoft.com/office/drawing/2014/main" val="10003"/>
                  </a:ext>
                </a:extLst>
              </a:tr>
              <a:tr h="222197">
                <a:tc>
                  <a:txBody>
                    <a:bodyPr/>
                    <a:lstStyle/>
                    <a:p>
                      <a:endParaRPr lang="en-US" sz="800" dirty="0"/>
                    </a:p>
                  </a:txBody>
                  <a:tcPr/>
                </a:tc>
                <a:tc>
                  <a:txBody>
                    <a:bodyPr/>
                    <a:lstStyle/>
                    <a:p>
                      <a:endParaRPr lang="en-US" sz="800" dirty="0"/>
                    </a:p>
                  </a:txBody>
                  <a:tcPr>
                    <a:noFill/>
                  </a:tcPr>
                </a:tc>
                <a:tc>
                  <a:txBody>
                    <a:bodyPr/>
                    <a:lstStyle/>
                    <a:p>
                      <a:endParaRPr lang="en-US" sz="800" dirty="0"/>
                    </a:p>
                  </a:txBody>
                  <a:tcPr/>
                </a:tc>
                <a:tc>
                  <a:txBody>
                    <a:bodyPr/>
                    <a:lstStyle/>
                    <a:p>
                      <a:endParaRPr lang="en-US" sz="800" dirty="0"/>
                    </a:p>
                  </a:txBody>
                  <a:tcPr>
                    <a:noFill/>
                  </a:tcPr>
                </a:tc>
                <a:tc>
                  <a:txBody>
                    <a:bodyPr/>
                    <a:lstStyle/>
                    <a:p>
                      <a:endParaRPr lang="en-US" sz="800" dirty="0"/>
                    </a:p>
                  </a:txBody>
                  <a:tcPr/>
                </a:tc>
                <a:extLst>
                  <a:ext uri="{0D108BD9-81ED-4DB2-BD59-A6C34878D82A}">
                    <a16:rowId xmlns="" xmlns:a16="http://schemas.microsoft.com/office/drawing/2014/main" val="10004"/>
                  </a:ext>
                </a:extLst>
              </a:tr>
              <a:tr h="222197">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 xmlns:a16="http://schemas.microsoft.com/office/drawing/2014/main" val="10005"/>
                  </a:ext>
                </a:extLst>
              </a:tr>
              <a:tr h="222197">
                <a:tc>
                  <a:txBody>
                    <a:bodyPr/>
                    <a:lstStyle/>
                    <a:p>
                      <a:pPr algn="ctr"/>
                      <a:r>
                        <a:rPr lang="en-US" sz="800" b="1" dirty="0">
                          <a:solidFill>
                            <a:schemeClr val="bg1"/>
                          </a:solidFill>
                        </a:rPr>
                        <a:t>Who else I will work with:</a:t>
                      </a:r>
                    </a:p>
                  </a:txBody>
                  <a:tcPr>
                    <a:solidFill>
                      <a:srgbClr val="00539B"/>
                    </a:solidFill>
                  </a:tcPr>
                </a:tc>
                <a:tc>
                  <a:txBody>
                    <a:bodyPr/>
                    <a:lstStyle/>
                    <a:p>
                      <a:endParaRPr lang="en-US" sz="800" b="1" dirty="0">
                        <a:solidFill>
                          <a:schemeClr val="bg1"/>
                        </a:solidFill>
                      </a:endParaRPr>
                    </a:p>
                  </a:txBody>
                  <a:tcPr>
                    <a:noFill/>
                  </a:tcPr>
                </a:tc>
                <a:tc>
                  <a:txBody>
                    <a:bodyPr/>
                    <a:lstStyle/>
                    <a:p>
                      <a:pPr algn="ctr"/>
                      <a:r>
                        <a:rPr lang="en-US" sz="800" b="1" dirty="0">
                          <a:solidFill>
                            <a:schemeClr val="bg1"/>
                          </a:solidFill>
                        </a:rPr>
                        <a:t>Who else I will work with:</a:t>
                      </a:r>
                    </a:p>
                  </a:txBody>
                  <a:tcPr>
                    <a:solidFill>
                      <a:srgbClr val="00539B"/>
                    </a:solidFill>
                  </a:tcPr>
                </a:tc>
                <a:tc>
                  <a:txBody>
                    <a:bodyPr/>
                    <a:lstStyle/>
                    <a:p>
                      <a:endParaRPr lang="en-US" sz="800" b="1" dirty="0">
                        <a:solidFill>
                          <a:schemeClr val="bg1"/>
                        </a:solidFill>
                      </a:endParaRPr>
                    </a:p>
                  </a:txBody>
                  <a:tcPr>
                    <a:noFill/>
                  </a:tcPr>
                </a:tc>
                <a:tc>
                  <a:txBody>
                    <a:bodyPr/>
                    <a:lstStyle/>
                    <a:p>
                      <a:pPr algn="ctr"/>
                      <a:r>
                        <a:rPr lang="en-US" sz="800" b="1" dirty="0">
                          <a:solidFill>
                            <a:schemeClr val="bg1"/>
                          </a:solidFill>
                        </a:rPr>
                        <a:t>Who else I will work with:</a:t>
                      </a:r>
                    </a:p>
                  </a:txBody>
                  <a:tcPr>
                    <a:solidFill>
                      <a:srgbClr val="00539B"/>
                    </a:solidFill>
                  </a:tcPr>
                </a:tc>
                <a:extLst>
                  <a:ext uri="{0D108BD9-81ED-4DB2-BD59-A6C34878D82A}">
                    <a16:rowId xmlns="" xmlns:a16="http://schemas.microsoft.com/office/drawing/2014/main" val="10006"/>
                  </a:ext>
                </a:extLst>
              </a:tr>
              <a:tr h="222197">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 xmlns:a16="http://schemas.microsoft.com/office/drawing/2014/main" val="10007"/>
                  </a:ext>
                </a:extLst>
              </a:tr>
              <a:tr h="222197">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 xmlns:a16="http://schemas.microsoft.com/office/drawing/2014/main" val="10008"/>
                  </a:ext>
                </a:extLst>
              </a:tr>
            </a:tbl>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3783" y="793065"/>
            <a:ext cx="1012003" cy="228253"/>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b="86069"/>
          <a:stretch/>
        </p:blipFill>
        <p:spPr>
          <a:xfrm>
            <a:off x="1706" y="1305"/>
            <a:ext cx="9141528" cy="716508"/>
          </a:xfrm>
          <a:prstGeom prst="rect">
            <a:avLst/>
          </a:prstGeom>
        </p:spPr>
      </p:pic>
      <p:sp>
        <p:nvSpPr>
          <p:cNvPr id="19" name="TextBox 18"/>
          <p:cNvSpPr txBox="1"/>
          <p:nvPr/>
        </p:nvSpPr>
        <p:spPr>
          <a:xfrm>
            <a:off x="599116" y="438150"/>
            <a:ext cx="2194560" cy="320040"/>
          </a:xfrm>
          <a:prstGeom prst="rect">
            <a:avLst/>
          </a:prstGeom>
          <a:solidFill>
            <a:schemeClr val="bg1"/>
          </a:solidFill>
        </p:spPr>
        <p:txBody>
          <a:bodyPr wrap="square" rtlCol="0">
            <a:spAutoFit/>
          </a:bodyPr>
          <a:lstStyle/>
          <a:p>
            <a:r>
              <a:rPr lang="en-US" sz="600" dirty="0" smtClean="0"/>
              <a:t>Enter mission here.</a:t>
            </a:r>
            <a:endParaRPr lang="en-US" sz="600" dirty="0"/>
          </a:p>
        </p:txBody>
      </p:sp>
      <p:sp>
        <p:nvSpPr>
          <p:cNvPr id="20" name="TextBox 19"/>
          <p:cNvSpPr txBox="1"/>
          <p:nvPr/>
        </p:nvSpPr>
        <p:spPr>
          <a:xfrm>
            <a:off x="3342316" y="438150"/>
            <a:ext cx="2194560" cy="184666"/>
          </a:xfrm>
          <a:prstGeom prst="rect">
            <a:avLst/>
          </a:prstGeom>
          <a:solidFill>
            <a:schemeClr val="bg1"/>
          </a:solidFill>
        </p:spPr>
        <p:txBody>
          <a:bodyPr wrap="square" rtlCol="0">
            <a:spAutoFit/>
          </a:bodyPr>
          <a:lstStyle/>
          <a:p>
            <a:r>
              <a:rPr lang="en-US" sz="600" dirty="0" smtClean="0"/>
              <a:t>Enter values here.</a:t>
            </a:r>
            <a:endParaRPr lang="en-US" sz="600" dirty="0"/>
          </a:p>
        </p:txBody>
      </p:sp>
    </p:spTree>
    <p:extLst>
      <p:ext uri="{BB962C8B-B14F-4D97-AF65-F5344CB8AC3E}">
        <p14:creationId xmlns:p14="http://schemas.microsoft.com/office/powerpoint/2010/main" val="288030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xmlns="" id="{A0DA3727-0916-41A4-B183-3DB4CEBDE3A1}"/>
              </a:ext>
            </a:extLst>
          </p:cNvPr>
          <p:cNvSpPr txBox="1">
            <a:spLocks/>
          </p:cNvSpPr>
          <p:nvPr/>
        </p:nvSpPr>
        <p:spPr>
          <a:xfrm>
            <a:off x="415993" y="1028700"/>
            <a:ext cx="7999928" cy="3181634"/>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377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rgbClr val="003779"/>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779"/>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779"/>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779"/>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eaLnBrk="1" fontAlgn="auto" hangingPunct="1">
              <a:spcBef>
                <a:spcPts val="0"/>
              </a:spcBef>
              <a:spcAft>
                <a:spcPts val="0"/>
              </a:spcAft>
              <a:defRPr/>
            </a:pPr>
            <a:r>
              <a:rPr lang="en-US" sz="1200" dirty="0">
                <a:solidFill>
                  <a:schemeClr val="tx1">
                    <a:lumMod val="65000"/>
                    <a:lumOff val="35000"/>
                  </a:schemeClr>
                </a:solidFill>
                <a:latin typeface="Arial "/>
              </a:rPr>
              <a:t>Putting it Together</a:t>
            </a:r>
          </a:p>
          <a:p>
            <a:pPr lvl="1" eaLnBrk="1" fontAlgn="auto" hangingPunct="1">
              <a:spcBef>
                <a:spcPts val="0"/>
              </a:spcBef>
              <a:spcAft>
                <a:spcPts val="0"/>
              </a:spcAft>
              <a:defRPr/>
            </a:pPr>
            <a:r>
              <a:rPr lang="en-US" sz="1200" dirty="0">
                <a:solidFill>
                  <a:schemeClr val="tx1">
                    <a:lumMod val="65000"/>
                    <a:lumOff val="35000"/>
                  </a:schemeClr>
                </a:solidFill>
                <a:latin typeface="Arial "/>
              </a:rPr>
              <a:t>Linking </a:t>
            </a:r>
            <a:r>
              <a:rPr lang="en-US" sz="1200" dirty="0" smtClean="0">
                <a:solidFill>
                  <a:schemeClr val="tx1">
                    <a:lumMod val="65000"/>
                    <a:lumOff val="35000"/>
                  </a:schemeClr>
                </a:solidFill>
                <a:latin typeface="Arial "/>
              </a:rPr>
              <a:t>Mission</a:t>
            </a:r>
            <a:r>
              <a:rPr lang="en-US" sz="1200" dirty="0">
                <a:solidFill>
                  <a:schemeClr val="tx1">
                    <a:lumMod val="65000"/>
                    <a:lumOff val="35000"/>
                  </a:schemeClr>
                </a:solidFill>
                <a:latin typeface="Arial "/>
              </a:rPr>
              <a:t>, </a:t>
            </a:r>
            <a:r>
              <a:rPr lang="en-US" sz="1200" dirty="0" smtClean="0">
                <a:solidFill>
                  <a:schemeClr val="tx1">
                    <a:lumMod val="65000"/>
                    <a:lumOff val="35000"/>
                  </a:schemeClr>
                </a:solidFill>
                <a:latin typeface="Arial "/>
              </a:rPr>
              <a:t>values, vision, and promise </a:t>
            </a:r>
            <a:r>
              <a:rPr lang="en-US" sz="1200" dirty="0">
                <a:solidFill>
                  <a:schemeClr val="tx1">
                    <a:lumMod val="65000"/>
                    <a:lumOff val="35000"/>
                  </a:schemeClr>
                </a:solidFill>
                <a:latin typeface="Arial "/>
              </a:rPr>
              <a:t>to caregiver experience and our strategy</a:t>
            </a:r>
          </a:p>
          <a:p>
            <a:pPr eaLnBrk="1" fontAlgn="auto" hangingPunct="1">
              <a:spcBef>
                <a:spcPts val="0"/>
              </a:spcBef>
              <a:spcAft>
                <a:spcPts val="0"/>
              </a:spcAft>
              <a:defRPr/>
            </a:pPr>
            <a:r>
              <a:rPr lang="en-US" sz="1200" dirty="0">
                <a:solidFill>
                  <a:schemeClr val="tx1">
                    <a:lumMod val="65000"/>
                    <a:lumOff val="35000"/>
                  </a:schemeClr>
                </a:solidFill>
                <a:latin typeface="Arial "/>
              </a:rPr>
              <a:t>Health 2.0 </a:t>
            </a:r>
          </a:p>
          <a:p>
            <a:pPr lvl="1" eaLnBrk="1" fontAlgn="auto" hangingPunct="1">
              <a:spcBef>
                <a:spcPts val="0"/>
              </a:spcBef>
              <a:spcAft>
                <a:spcPts val="0"/>
              </a:spcAft>
              <a:defRPr/>
            </a:pPr>
            <a:r>
              <a:rPr lang="en-US" sz="1200" dirty="0">
                <a:solidFill>
                  <a:schemeClr val="tx1">
                    <a:lumMod val="65000"/>
                    <a:lumOff val="35000"/>
                  </a:schemeClr>
                </a:solidFill>
                <a:latin typeface="Arial "/>
              </a:rPr>
              <a:t>Our view of the future</a:t>
            </a:r>
            <a:endParaRPr lang="en-US" sz="800" dirty="0">
              <a:solidFill>
                <a:schemeClr val="tx1">
                  <a:lumMod val="65000"/>
                  <a:lumOff val="35000"/>
                </a:schemeClr>
              </a:solidFill>
              <a:latin typeface="Arial "/>
            </a:endParaRPr>
          </a:p>
          <a:p>
            <a:pPr eaLnBrk="1" fontAlgn="auto" hangingPunct="1">
              <a:spcBef>
                <a:spcPts val="0"/>
              </a:spcBef>
              <a:spcAft>
                <a:spcPts val="0"/>
              </a:spcAft>
              <a:defRPr/>
            </a:pPr>
            <a:r>
              <a:rPr lang="en-US" sz="1200" dirty="0">
                <a:solidFill>
                  <a:schemeClr val="tx1">
                    <a:lumMod val="65000"/>
                    <a:lumOff val="35000"/>
                  </a:schemeClr>
                </a:solidFill>
                <a:latin typeface="Arial "/>
              </a:rPr>
              <a:t>ISFP	</a:t>
            </a:r>
          </a:p>
          <a:p>
            <a:pPr lvl="1" eaLnBrk="1" fontAlgn="auto" hangingPunct="1">
              <a:spcBef>
                <a:spcPts val="0"/>
              </a:spcBef>
              <a:spcAft>
                <a:spcPts val="0"/>
              </a:spcAft>
              <a:defRPr/>
            </a:pPr>
            <a:r>
              <a:rPr lang="en-US" sz="1200" dirty="0">
                <a:solidFill>
                  <a:schemeClr val="tx1">
                    <a:lumMod val="65000"/>
                    <a:lumOff val="35000"/>
                  </a:schemeClr>
                </a:solidFill>
                <a:latin typeface="Arial "/>
              </a:rPr>
              <a:t>Our Integrated Strategic &amp; Financial Plan</a:t>
            </a:r>
          </a:p>
          <a:p>
            <a:pPr eaLnBrk="1" fontAlgn="auto" hangingPunct="1">
              <a:spcBef>
                <a:spcPts val="0"/>
              </a:spcBef>
              <a:spcAft>
                <a:spcPts val="0"/>
              </a:spcAft>
              <a:defRPr/>
            </a:pPr>
            <a:r>
              <a:rPr lang="en-US" sz="1200" dirty="0">
                <a:solidFill>
                  <a:schemeClr val="tx1">
                    <a:lumMod val="65000"/>
                    <a:lumOff val="35000"/>
                  </a:schemeClr>
                </a:solidFill>
                <a:latin typeface="Arial "/>
              </a:rPr>
              <a:t>Caregiver Worksheet</a:t>
            </a:r>
          </a:p>
          <a:p>
            <a:pPr lvl="1" eaLnBrk="1" fontAlgn="auto" hangingPunct="1">
              <a:spcBef>
                <a:spcPts val="0"/>
              </a:spcBef>
              <a:spcAft>
                <a:spcPts val="0"/>
              </a:spcAft>
              <a:defRPr/>
            </a:pPr>
            <a:r>
              <a:rPr lang="en-US" sz="1200" dirty="0">
                <a:solidFill>
                  <a:schemeClr val="tx1">
                    <a:lumMod val="65000"/>
                    <a:lumOff val="35000"/>
                  </a:schemeClr>
                </a:solidFill>
                <a:latin typeface="Arial "/>
              </a:rPr>
              <a:t>Connecting Caregivers’ Work to the </a:t>
            </a:r>
            <a:r>
              <a:rPr lang="en-US" sz="1200" dirty="0" smtClean="0">
                <a:solidFill>
                  <a:schemeClr val="tx1">
                    <a:lumMod val="65000"/>
                    <a:lumOff val="35000"/>
                  </a:schemeClr>
                </a:solidFill>
                <a:latin typeface="Arial "/>
              </a:rPr>
              <a:t>ISFP</a:t>
            </a:r>
          </a:p>
        </p:txBody>
      </p:sp>
      <p:sp>
        <p:nvSpPr>
          <p:cNvPr id="5" name="Title 1">
            <a:extLst>
              <a:ext uri="{FF2B5EF4-FFF2-40B4-BE49-F238E27FC236}">
                <a16:creationId xmlns:a16="http://schemas.microsoft.com/office/drawing/2014/main" xmlns="" id="{9372EDDD-5415-4C51-85B1-B10147600C92}"/>
              </a:ext>
            </a:extLst>
          </p:cNvPr>
          <p:cNvSpPr txBox="1">
            <a:spLocks/>
          </p:cNvSpPr>
          <p:nvPr/>
        </p:nvSpPr>
        <p:spPr>
          <a:xfrm>
            <a:off x="533431" y="230019"/>
            <a:ext cx="8153400" cy="69532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2400" b="1" dirty="0">
                <a:solidFill>
                  <a:srgbClr val="FFFFFF"/>
                </a:solidFill>
                <a:latin typeface="Arial" panose="020B0604020202020204" pitchFamily="34" charset="0"/>
                <a:cs typeface="Arial" panose="020B0604020202020204" pitchFamily="34" charset="0"/>
              </a:rPr>
              <a:t>Presentation Slides</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6" name="Rectangle 5">
            <a:extLst>
              <a:ext uri="{FF2B5EF4-FFF2-40B4-BE49-F238E27FC236}">
                <a16:creationId xmlns:a16="http://schemas.microsoft.com/office/drawing/2014/main" xmlns="" id="{5F38E6D0-5655-4780-9CE9-C98FA71F586E}"/>
              </a:ext>
            </a:extLst>
          </p:cNvPr>
          <p:cNvSpPr/>
          <p:nvPr/>
        </p:nvSpPr>
        <p:spPr>
          <a:xfrm>
            <a:off x="0" y="0"/>
            <a:ext cx="9144000" cy="614363"/>
          </a:xfrm>
          <a:prstGeom prst="rect">
            <a:avLst/>
          </a:prstGeom>
          <a:gradFill flip="none" rotWithShape="1">
            <a:gsLst>
              <a:gs pos="0">
                <a:srgbClr val="9BBB59"/>
              </a:gs>
              <a:gs pos="100000">
                <a:srgbClr val="388561"/>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200" b="1" dirty="0"/>
              <a:t>	</a:t>
            </a:r>
            <a:r>
              <a:rPr lang="en-US" sz="1600" b="1" dirty="0"/>
              <a:t>Presentation Slides</a:t>
            </a:r>
            <a:endParaRPr lang="en-US" sz="1200" b="1" dirty="0"/>
          </a:p>
        </p:txBody>
      </p:sp>
      <p:pic>
        <p:nvPicPr>
          <p:cNvPr id="7" name="Picture 6" descr="grayStJo&amp;ProvLogo.png">
            <a:extLst>
              <a:ext uri="{FF2B5EF4-FFF2-40B4-BE49-F238E27FC236}">
                <a16:creationId xmlns:a16="http://schemas.microsoft.com/office/drawing/2014/main" xmlns="" id="{131F1801-11E5-48E4-96BC-E119C1D06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Tree>
    <p:extLst>
      <p:ext uri="{BB962C8B-B14F-4D97-AF65-F5344CB8AC3E}">
        <p14:creationId xmlns:p14="http://schemas.microsoft.com/office/powerpoint/2010/main" val="198348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EF9A5F44-095F-4E36-8144-2C42A6E3F22C}"/>
              </a:ext>
            </a:extLst>
          </p:cNvPr>
          <p:cNvSpPr/>
          <p:nvPr/>
        </p:nvSpPr>
        <p:spPr>
          <a:xfrm>
            <a:off x="3017520" y="1027334"/>
            <a:ext cx="3108960" cy="484473"/>
          </a:xfrm>
          <a:prstGeom prst="rect">
            <a:avLst/>
          </a:prstGeom>
          <a:gradFill flip="none" rotWithShape="1">
            <a:gsLst>
              <a:gs pos="0">
                <a:srgbClr val="9BBB59"/>
              </a:gs>
              <a:gs pos="100000">
                <a:srgbClr val="388561"/>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t>Caregiver Experience </a:t>
            </a:r>
          </a:p>
        </p:txBody>
      </p:sp>
      <p:sp>
        <p:nvSpPr>
          <p:cNvPr id="15" name="Rectangle 14">
            <a:extLst>
              <a:ext uri="{FF2B5EF4-FFF2-40B4-BE49-F238E27FC236}">
                <a16:creationId xmlns:a16="http://schemas.microsoft.com/office/drawing/2014/main" xmlns="" id="{CE12C471-CC0C-444F-863A-3446FC767633}"/>
              </a:ext>
            </a:extLst>
          </p:cNvPr>
          <p:cNvSpPr/>
          <p:nvPr/>
        </p:nvSpPr>
        <p:spPr>
          <a:xfrm>
            <a:off x="6126480" y="1033900"/>
            <a:ext cx="3017520" cy="477907"/>
          </a:xfrm>
          <a:prstGeom prst="rect">
            <a:avLst/>
          </a:prstGeom>
          <a:gradFill flip="none" rotWithShape="1">
            <a:gsLst>
              <a:gs pos="0">
                <a:srgbClr val="FFFF00"/>
              </a:gs>
              <a:gs pos="48000">
                <a:schemeClr val="accent6">
                  <a:lumMod val="97000"/>
                  <a:lumOff val="3000"/>
                </a:schemeClr>
              </a:gs>
              <a:gs pos="100000">
                <a:schemeClr val="accent2"/>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t>Strategy</a:t>
            </a:r>
          </a:p>
        </p:txBody>
      </p:sp>
      <p:sp>
        <p:nvSpPr>
          <p:cNvPr id="18" name="Rectangle 17">
            <a:extLst>
              <a:ext uri="{FF2B5EF4-FFF2-40B4-BE49-F238E27FC236}">
                <a16:creationId xmlns:a16="http://schemas.microsoft.com/office/drawing/2014/main" xmlns="" id="{1ADF2EE4-A1F1-4A6C-8DDE-647C14D8F230}"/>
              </a:ext>
            </a:extLst>
          </p:cNvPr>
          <p:cNvSpPr/>
          <p:nvPr/>
        </p:nvSpPr>
        <p:spPr>
          <a:xfrm>
            <a:off x="0" y="1027334"/>
            <a:ext cx="3017520" cy="484474"/>
          </a:xfrm>
          <a:prstGeom prst="rect">
            <a:avLst/>
          </a:prstGeom>
          <a:gradFill flip="none" rotWithShape="1">
            <a:gsLst>
              <a:gs pos="0">
                <a:schemeClr val="tx2">
                  <a:lumMod val="40000"/>
                  <a:lumOff val="60000"/>
                </a:schemeClr>
              </a:gs>
              <a:gs pos="100000">
                <a:srgbClr val="00338E"/>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t>Mission, </a:t>
            </a:r>
            <a:r>
              <a:rPr lang="en-US" sz="1400" b="1" dirty="0" smtClean="0"/>
              <a:t>Values,                    Vision, Promise</a:t>
            </a:r>
            <a:endParaRPr lang="en-US" sz="1400" b="1" dirty="0"/>
          </a:p>
        </p:txBody>
      </p:sp>
      <p:pic>
        <p:nvPicPr>
          <p:cNvPr id="5" name="Picture 4"/>
          <p:cNvPicPr>
            <a:picLocks noChangeAspect="1"/>
          </p:cNvPicPr>
          <p:nvPr/>
        </p:nvPicPr>
        <p:blipFill>
          <a:blip r:embed="rId3"/>
          <a:stretch>
            <a:fillRect/>
          </a:stretch>
        </p:blipFill>
        <p:spPr>
          <a:xfrm>
            <a:off x="469565" y="1921012"/>
            <a:ext cx="2078390" cy="2195154"/>
          </a:xfrm>
          <a:prstGeom prst="rect">
            <a:avLst/>
          </a:prstGeom>
        </p:spPr>
      </p:pic>
      <p:pic>
        <p:nvPicPr>
          <p:cNvPr id="14" name="Picture 13"/>
          <p:cNvPicPr>
            <a:picLocks noChangeAspect="1"/>
          </p:cNvPicPr>
          <p:nvPr/>
        </p:nvPicPr>
        <p:blipFill>
          <a:blip r:embed="rId4"/>
          <a:stretch>
            <a:fillRect/>
          </a:stretch>
        </p:blipFill>
        <p:spPr>
          <a:xfrm>
            <a:off x="3464958" y="1875410"/>
            <a:ext cx="2087969" cy="1871066"/>
          </a:xfrm>
          <a:prstGeom prst="rect">
            <a:avLst/>
          </a:prstGeom>
        </p:spPr>
      </p:pic>
      <p:pic>
        <p:nvPicPr>
          <p:cNvPr id="3" name="Picture 2"/>
          <p:cNvPicPr>
            <a:picLocks noChangeAspect="1"/>
          </p:cNvPicPr>
          <p:nvPr/>
        </p:nvPicPr>
        <p:blipFill>
          <a:blip r:embed="rId5"/>
          <a:stretch>
            <a:fillRect/>
          </a:stretch>
        </p:blipFill>
        <p:spPr>
          <a:xfrm>
            <a:off x="6293604" y="2006819"/>
            <a:ext cx="2614106" cy="1472187"/>
          </a:xfrm>
          <a:prstGeom prst="rect">
            <a:avLst/>
          </a:prstGeom>
        </p:spPr>
      </p:pic>
      <p:sp>
        <p:nvSpPr>
          <p:cNvPr id="9" name="Rectangle 8">
            <a:extLst>
              <a:ext uri="{FF2B5EF4-FFF2-40B4-BE49-F238E27FC236}">
                <a16:creationId xmlns:a16="http://schemas.microsoft.com/office/drawing/2014/main" xmlns="" id="{FB206F8C-AD2A-4046-B6BF-28CF216CADD2}"/>
              </a:ext>
            </a:extLst>
          </p:cNvPr>
          <p:cNvSpPr/>
          <p:nvPr/>
        </p:nvSpPr>
        <p:spPr>
          <a:xfrm>
            <a:off x="0" y="0"/>
            <a:ext cx="9144000" cy="614363"/>
          </a:xfrm>
          <a:prstGeom prst="rect">
            <a:avLst/>
          </a:prstGeom>
          <a:gradFill flip="none" rotWithShape="1">
            <a:gsLst>
              <a:gs pos="0">
                <a:schemeClr val="accent1">
                  <a:lumMod val="60000"/>
                  <a:lumOff val="40000"/>
                </a:schemeClr>
              </a:gs>
              <a:gs pos="100000">
                <a:srgbClr val="00539B"/>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1"/>
            <a:r>
              <a:rPr lang="en-US" b="1" dirty="0"/>
              <a:t>Putting it Together</a:t>
            </a:r>
          </a:p>
        </p:txBody>
      </p:sp>
      <p:sp>
        <p:nvSpPr>
          <p:cNvPr id="13" name="Rectangle 12">
            <a:extLst>
              <a:ext uri="{FF2B5EF4-FFF2-40B4-BE49-F238E27FC236}">
                <a16:creationId xmlns:a16="http://schemas.microsoft.com/office/drawing/2014/main" xmlns="" id="{41ABD65B-6CA2-485F-B28F-B3DC9EA26B8A}"/>
              </a:ext>
            </a:extLst>
          </p:cNvPr>
          <p:cNvSpPr/>
          <p:nvPr/>
        </p:nvSpPr>
        <p:spPr>
          <a:xfrm>
            <a:off x="0" y="0"/>
            <a:ext cx="9144000" cy="614363"/>
          </a:xfrm>
          <a:prstGeom prst="rect">
            <a:avLst/>
          </a:prstGeom>
          <a:gradFill flip="none" rotWithShape="1">
            <a:gsLst>
              <a:gs pos="0">
                <a:srgbClr val="9BBB59"/>
              </a:gs>
              <a:gs pos="100000">
                <a:srgbClr val="388561"/>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200" b="1" dirty="0"/>
              <a:t>	</a:t>
            </a:r>
            <a:r>
              <a:rPr lang="en-US" sz="1600" b="1" dirty="0"/>
              <a:t>Putting it Together</a:t>
            </a:r>
            <a:endParaRPr lang="en-US" sz="1200" b="1" dirty="0"/>
          </a:p>
        </p:txBody>
      </p:sp>
    </p:spTree>
    <p:extLst>
      <p:ext uri="{BB962C8B-B14F-4D97-AF65-F5344CB8AC3E}">
        <p14:creationId xmlns:p14="http://schemas.microsoft.com/office/powerpoint/2010/main" val="421501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5" y="1"/>
            <a:ext cx="9161905" cy="515486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6069"/>
          <a:stretch/>
        </p:blipFill>
        <p:spPr>
          <a:xfrm>
            <a:off x="-19560" y="1305"/>
            <a:ext cx="9141528" cy="716508"/>
          </a:xfrm>
          <a:prstGeom prst="rect">
            <a:avLst/>
          </a:prstGeom>
        </p:spPr>
      </p:pic>
    </p:spTree>
    <p:extLst>
      <p:ext uri="{BB962C8B-B14F-4D97-AF65-F5344CB8AC3E}">
        <p14:creationId xmlns:p14="http://schemas.microsoft.com/office/powerpoint/2010/main" val="972935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 y="1"/>
            <a:ext cx="9141714" cy="514349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6069"/>
          <a:stretch/>
        </p:blipFill>
        <p:spPr>
          <a:xfrm>
            <a:off x="-10851" y="1305"/>
            <a:ext cx="9141528" cy="716508"/>
          </a:xfrm>
          <a:prstGeom prst="rect">
            <a:avLst/>
          </a:prstGeom>
        </p:spPr>
      </p:pic>
    </p:spTree>
    <p:extLst>
      <p:ext uri="{BB962C8B-B14F-4D97-AF65-F5344CB8AC3E}">
        <p14:creationId xmlns:p14="http://schemas.microsoft.com/office/powerpoint/2010/main" val="4147987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2472" y="764363"/>
            <a:ext cx="9141528" cy="274320"/>
          </a:xfrm>
          <a:prstGeom prst="rect">
            <a:avLst/>
          </a:prstGeom>
          <a:solidFill>
            <a:srgbClr val="005EA4"/>
          </a:solidFill>
          <a:ln>
            <a:noFill/>
          </a:ln>
          <a:extLst/>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000">
                <a:solidFill>
                  <a:srgbClr val="003779"/>
                </a:solidFill>
                <a:latin typeface="+mj-lt"/>
                <a:ea typeface="ＭＳ Ｐゴシック" charset="0"/>
                <a:cs typeface="ＭＳ Ｐゴシック" charset="0"/>
              </a:defRPr>
            </a:lvl1pPr>
            <a:lvl2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2pPr>
            <a:lvl3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3pPr>
            <a:lvl4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4pPr>
            <a:lvl5pPr algn="l" rtl="0" eaLnBrk="0" fontAlgn="base" hangingPunct="0">
              <a:spcBef>
                <a:spcPct val="0"/>
              </a:spcBef>
              <a:spcAft>
                <a:spcPct val="0"/>
              </a:spcAft>
              <a:defRPr sz="3000">
                <a:solidFill>
                  <a:srgbClr val="003779"/>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3000">
                <a:solidFill>
                  <a:srgbClr val="F8981D"/>
                </a:solidFill>
                <a:latin typeface="Arial" charset="0"/>
              </a:defRPr>
            </a:lvl6pPr>
            <a:lvl7pPr marL="685800" algn="l" rtl="0" eaLnBrk="1" fontAlgn="base" hangingPunct="1">
              <a:spcBef>
                <a:spcPct val="0"/>
              </a:spcBef>
              <a:spcAft>
                <a:spcPct val="0"/>
              </a:spcAft>
              <a:defRPr sz="3000">
                <a:solidFill>
                  <a:srgbClr val="F8981D"/>
                </a:solidFill>
                <a:latin typeface="Arial" charset="0"/>
              </a:defRPr>
            </a:lvl7pPr>
            <a:lvl8pPr marL="1028700" algn="l" rtl="0" eaLnBrk="1" fontAlgn="base" hangingPunct="1">
              <a:spcBef>
                <a:spcPct val="0"/>
              </a:spcBef>
              <a:spcAft>
                <a:spcPct val="0"/>
              </a:spcAft>
              <a:defRPr sz="3000">
                <a:solidFill>
                  <a:srgbClr val="F8981D"/>
                </a:solidFill>
                <a:latin typeface="Arial" charset="0"/>
              </a:defRPr>
            </a:lvl8pPr>
            <a:lvl9pPr marL="1371600" algn="l" rtl="0" eaLnBrk="1" fontAlgn="base" hangingPunct="1">
              <a:spcBef>
                <a:spcPct val="0"/>
              </a:spcBef>
              <a:spcAft>
                <a:spcPct val="0"/>
              </a:spcAft>
              <a:defRPr sz="3000">
                <a:solidFill>
                  <a:srgbClr val="F8981D"/>
                </a:solidFill>
                <a:latin typeface="Arial" charset="0"/>
              </a:defRPr>
            </a:lvl9pPr>
          </a:lstStyle>
          <a:p>
            <a:pPr defTabSz="914400">
              <a:defRPr/>
            </a:pPr>
            <a:r>
              <a:rPr lang="en-US" sz="1200" b="1" dirty="0" smtClean="0">
                <a:solidFill>
                  <a:srgbClr val="FFFFFF"/>
                </a:solidFill>
                <a:cs typeface="Arial"/>
              </a:rPr>
              <a:t>     PSJH </a:t>
            </a:r>
            <a:r>
              <a:rPr lang="en-US" sz="1200" b="1" dirty="0">
                <a:solidFill>
                  <a:srgbClr val="FFFFFF"/>
                </a:solidFill>
                <a:cs typeface="Arial"/>
              </a:rPr>
              <a:t>2018-2022 ISFP | </a:t>
            </a:r>
            <a:r>
              <a:rPr lang="en-US" sz="1200" dirty="0">
                <a:solidFill>
                  <a:srgbClr val="FFFFFF"/>
                </a:solidFill>
                <a:cs typeface="Arial"/>
              </a:rPr>
              <a:t>How you can help make Health 2.0 a reality</a:t>
            </a:r>
          </a:p>
        </p:txBody>
      </p:sp>
      <p:sp>
        <p:nvSpPr>
          <p:cNvPr id="30" name="Rounded Rectangle 29"/>
          <p:cNvSpPr/>
          <p:nvPr/>
        </p:nvSpPr>
        <p:spPr>
          <a:xfrm>
            <a:off x="209661" y="1116082"/>
            <a:ext cx="2743200" cy="3959185"/>
          </a:xfrm>
          <a:prstGeom prst="roundRect">
            <a:avLst>
              <a:gd name="adj" fmla="val 4714"/>
            </a:avLst>
          </a:prstGeom>
          <a:gradFill flip="none" rotWithShape="1">
            <a:gsLst>
              <a:gs pos="0">
                <a:srgbClr val="F79646">
                  <a:lumMod val="60000"/>
                  <a:lumOff val="40000"/>
                </a:srgbClr>
              </a:gs>
              <a:gs pos="98000">
                <a:sysClr val="window" lastClr="FFFFFF"/>
              </a:gs>
            </a:gsLst>
            <a:lin ang="16200000" scaled="0"/>
            <a:tileRect/>
          </a:gradFill>
          <a:ln w="9525" cap="flat" cmpd="sng" algn="ctr">
            <a:noFill/>
            <a:prstDash val="solid"/>
          </a:ln>
          <a:effectLst/>
        </p:spPr>
        <p:txBody>
          <a:bodyPr rtlCol="0" anchor="ctr"/>
          <a:lstStyle/>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1200" kern="0" dirty="0">
              <a:solidFill>
                <a:prstClr val="black"/>
              </a:solidFill>
              <a:latin typeface="Arial Narrow" panose="020B0606020202030204" pitchFamily="34" charset="0"/>
              <a:cs typeface="Arial" pitchFamily="34" charset="0"/>
            </a:endParaRPr>
          </a:p>
          <a:p>
            <a:pPr defTabSz="914400">
              <a:defRPr/>
            </a:pPr>
            <a:endParaRPr lang="en-US" sz="1050" kern="0" dirty="0">
              <a:solidFill>
                <a:prstClr val="black"/>
              </a:solidFill>
              <a:latin typeface="Arial Narrow" panose="020B0606020202030204" pitchFamily="34" charset="0"/>
              <a:cs typeface="Arial" pitchFamily="34" charset="0"/>
            </a:endParaRPr>
          </a:p>
          <a:p>
            <a:pPr defTabSz="914400">
              <a:defRPr/>
            </a:pPr>
            <a:endParaRPr lang="en-US" sz="800" kern="0" dirty="0">
              <a:solidFill>
                <a:srgbClr val="FF0000"/>
              </a:solidFill>
              <a:latin typeface="Arial Narrow" panose="020B0606020202030204" pitchFamily="34" charset="0"/>
              <a:cs typeface="Arial" pitchFamily="34" charset="0"/>
            </a:endParaRPr>
          </a:p>
          <a:p>
            <a:pPr defTabSz="914400">
              <a:defRPr/>
            </a:pPr>
            <a:endParaRPr lang="en-US" sz="800" kern="0" dirty="0">
              <a:solidFill>
                <a:srgbClr val="FF0000"/>
              </a:solidFill>
              <a:latin typeface="Arial Narrow" panose="020B0606020202030204" pitchFamily="34" charset="0"/>
              <a:cs typeface="Arial" pitchFamily="34" charset="0"/>
            </a:endParaRPr>
          </a:p>
          <a:p>
            <a:pPr defTabSz="914400">
              <a:defRPr/>
            </a:pPr>
            <a:endParaRPr lang="en-US" sz="1200" kern="0" dirty="0">
              <a:solidFill>
                <a:prstClr val="black"/>
              </a:solidFill>
              <a:latin typeface="Arial Narrow" panose="020B0606020202030204" pitchFamily="34" charset="0"/>
              <a:cs typeface="Arial" pitchFamily="34" charset="0"/>
            </a:endParaRPr>
          </a:p>
          <a:p>
            <a:pPr defTabSz="914400">
              <a:defRPr/>
            </a:pPr>
            <a:endParaRPr lang="en-US" sz="1200" kern="0" dirty="0">
              <a:solidFill>
                <a:srgbClr val="FF0000"/>
              </a:solidFill>
              <a:latin typeface="Arial Narrow" panose="020B0606020202030204" pitchFamily="34" charset="0"/>
              <a:cs typeface="Arial" pitchFamily="34" charset="0"/>
            </a:endParaRPr>
          </a:p>
        </p:txBody>
      </p:sp>
      <p:sp>
        <p:nvSpPr>
          <p:cNvPr id="31" name="Rounded Rectangle 30"/>
          <p:cNvSpPr/>
          <p:nvPr/>
        </p:nvSpPr>
        <p:spPr>
          <a:xfrm>
            <a:off x="3179605" y="1116082"/>
            <a:ext cx="2743200" cy="3959185"/>
          </a:xfrm>
          <a:prstGeom prst="roundRect">
            <a:avLst>
              <a:gd name="adj" fmla="val 4714"/>
            </a:avLst>
          </a:prstGeom>
          <a:gradFill flip="none" rotWithShape="1">
            <a:gsLst>
              <a:gs pos="0">
                <a:srgbClr val="4F81BD">
                  <a:lumMod val="60000"/>
                  <a:lumOff val="40000"/>
                </a:srgbClr>
              </a:gs>
              <a:gs pos="96000">
                <a:sysClr val="window" lastClr="FFFFFF"/>
              </a:gs>
            </a:gsLst>
            <a:lin ang="16200000" scaled="1"/>
            <a:tileRect/>
          </a:gradFill>
          <a:ln w="9525" cap="flat" cmpd="sng" algn="ctr">
            <a:noFill/>
            <a:prstDash val="solid"/>
          </a:ln>
          <a:effectLst/>
        </p:spPr>
        <p:txBody>
          <a:bodyPr rtlCol="0" anchor="ctr"/>
          <a:lstStyle/>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a:p>
            <a:pPr defTabSz="914400">
              <a:defRPr/>
            </a:pPr>
            <a:endParaRPr lang="en-US" sz="1100" kern="0" dirty="0">
              <a:solidFill>
                <a:srgbClr val="FF0000"/>
              </a:solidFill>
              <a:latin typeface="Arial Narrow" panose="020B0606020202030204" pitchFamily="34" charset="0"/>
              <a:cs typeface="Arial" pitchFamily="34" charset="0"/>
            </a:endParaRPr>
          </a:p>
        </p:txBody>
      </p:sp>
      <p:sp>
        <p:nvSpPr>
          <p:cNvPr id="32" name="Rounded Rectangle 31"/>
          <p:cNvSpPr/>
          <p:nvPr/>
        </p:nvSpPr>
        <p:spPr>
          <a:xfrm>
            <a:off x="6149549" y="1116082"/>
            <a:ext cx="2743200" cy="3959185"/>
          </a:xfrm>
          <a:prstGeom prst="roundRect">
            <a:avLst>
              <a:gd name="adj" fmla="val 6806"/>
            </a:avLst>
          </a:prstGeom>
          <a:gradFill flip="none" rotWithShape="1">
            <a:gsLst>
              <a:gs pos="0">
                <a:srgbClr val="9BBB59">
                  <a:lumMod val="60000"/>
                  <a:lumOff val="40000"/>
                </a:srgbClr>
              </a:gs>
              <a:gs pos="94000">
                <a:sysClr val="window" lastClr="FFFFFF"/>
              </a:gs>
            </a:gsLst>
            <a:lin ang="16200000" scaled="1"/>
            <a:tileRect/>
          </a:gradFill>
          <a:ln w="9525" cap="flat" cmpd="sng" algn="ctr">
            <a:noFill/>
            <a:prstDash val="solid"/>
          </a:ln>
          <a:effectLst/>
        </p:spPr>
        <p:txBody>
          <a:bodyPr rtlCol="0" anchor="ctr"/>
          <a:lstStyle/>
          <a:p>
            <a:pPr defTabSz="541325">
              <a:defRPr/>
            </a:pPr>
            <a:endParaRPr lang="en-US" sz="1100" kern="0" dirty="0">
              <a:solidFill>
                <a:prstClr val="black"/>
              </a:solidFill>
              <a:latin typeface="Arial Narrow" panose="020B0606020202030204" pitchFamily="34" charset="0"/>
            </a:endParaRPr>
          </a:p>
        </p:txBody>
      </p:sp>
      <p:sp>
        <p:nvSpPr>
          <p:cNvPr id="33" name="TextBox 32"/>
          <p:cNvSpPr txBox="1"/>
          <p:nvPr/>
        </p:nvSpPr>
        <p:spPr>
          <a:xfrm>
            <a:off x="1197161" y="1295218"/>
            <a:ext cx="1424178" cy="222240"/>
          </a:xfrm>
          <a:prstGeom prst="rect">
            <a:avLst/>
          </a:prstGeom>
          <a:noFill/>
        </p:spPr>
        <p:txBody>
          <a:bodyPr wrap="square" rtlCol="0">
            <a:spAutoFit/>
          </a:bodyPr>
          <a:lstStyle/>
          <a:p>
            <a:pPr algn="ctr">
              <a:defRPr/>
            </a:pPr>
            <a:r>
              <a:rPr lang="en-US" sz="844" b="1" dirty="0">
                <a:solidFill>
                  <a:srgbClr val="F79646"/>
                </a:solidFill>
                <a:latin typeface="Arial Narrow" panose="020B0606020202030204" pitchFamily="34" charset="0"/>
              </a:rPr>
              <a:t>STRENGTHEN THE CORE</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79" y="1095479"/>
            <a:ext cx="590632" cy="590632"/>
          </a:xfrm>
          <a:prstGeom prst="rect">
            <a:avLst/>
          </a:prstGeom>
          <a:effectLst>
            <a:softEdge rad="63500"/>
          </a:effectLst>
        </p:spPr>
      </p:pic>
      <p:sp>
        <p:nvSpPr>
          <p:cNvPr id="35" name="TextBox 34"/>
          <p:cNvSpPr txBox="1"/>
          <p:nvPr/>
        </p:nvSpPr>
        <p:spPr>
          <a:xfrm>
            <a:off x="3888482" y="1230264"/>
            <a:ext cx="1450293" cy="352148"/>
          </a:xfrm>
          <a:prstGeom prst="rect">
            <a:avLst/>
          </a:prstGeom>
          <a:noFill/>
        </p:spPr>
        <p:txBody>
          <a:bodyPr wrap="square" rtlCol="0">
            <a:spAutoFit/>
          </a:bodyPr>
          <a:lstStyle/>
          <a:p>
            <a:pPr algn="ctr">
              <a:defRPr/>
            </a:pPr>
            <a:r>
              <a:rPr lang="en-US" sz="844" b="1" dirty="0">
                <a:solidFill>
                  <a:srgbClr val="00539B"/>
                </a:solidFill>
                <a:latin typeface="Arial Narrow" panose="020B0606020202030204" pitchFamily="34" charset="0"/>
              </a:rPr>
              <a:t>BE OUR COMMUNITIES’ HEALTH PARTNER</a:t>
            </a:r>
          </a:p>
        </p:txBody>
      </p:sp>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t="1" b="5077"/>
          <a:stretch/>
        </p:blipFill>
        <p:spPr>
          <a:xfrm>
            <a:off x="3340478" y="1116082"/>
            <a:ext cx="555195" cy="549427"/>
          </a:xfrm>
          <a:prstGeom prst="rect">
            <a:avLst/>
          </a:prstGeom>
          <a:effectLst>
            <a:softEdge rad="38100"/>
          </a:effectLst>
        </p:spPr>
      </p:pic>
      <p:sp>
        <p:nvSpPr>
          <p:cNvPr id="37" name="TextBox 36"/>
          <p:cNvSpPr txBox="1"/>
          <p:nvPr/>
        </p:nvSpPr>
        <p:spPr>
          <a:xfrm>
            <a:off x="7030058" y="1230264"/>
            <a:ext cx="1275737" cy="352148"/>
          </a:xfrm>
          <a:prstGeom prst="rect">
            <a:avLst/>
          </a:prstGeom>
          <a:noFill/>
        </p:spPr>
        <p:txBody>
          <a:bodyPr wrap="square" rtlCol="0">
            <a:spAutoFit/>
          </a:bodyPr>
          <a:lstStyle/>
          <a:p>
            <a:pPr algn="ctr">
              <a:defRPr/>
            </a:pPr>
            <a:r>
              <a:rPr lang="en-US" sz="844" b="1" dirty="0">
                <a:solidFill>
                  <a:srgbClr val="429644"/>
                </a:solidFill>
                <a:latin typeface="Arial Narrow" panose="020B0606020202030204" pitchFamily="34" charset="0"/>
              </a:rPr>
              <a:t>TRANSFORM OUR FUTURE</a:t>
            </a:r>
          </a:p>
        </p:txBody>
      </p:sp>
      <p:pic>
        <p:nvPicPr>
          <p:cNvPr id="38" name="Picture 37"/>
          <p:cNvPicPr>
            <a:picLocks noChangeAspect="1"/>
          </p:cNvPicPr>
          <p:nvPr/>
        </p:nvPicPr>
        <p:blipFill rotWithShape="1">
          <a:blip r:embed="rId5">
            <a:extLst>
              <a:ext uri="{28A0092B-C50C-407E-A947-70E740481C1C}">
                <a14:useLocalDpi xmlns:a14="http://schemas.microsoft.com/office/drawing/2010/main" val="0"/>
              </a:ext>
            </a:extLst>
          </a:blip>
          <a:srcRect b="11406"/>
          <a:stretch/>
        </p:blipFill>
        <p:spPr>
          <a:xfrm>
            <a:off x="6345635" y="1175329"/>
            <a:ext cx="549288" cy="455241"/>
          </a:xfrm>
          <a:prstGeom prst="rect">
            <a:avLst/>
          </a:prstGeom>
          <a:effectLst>
            <a:softEdge rad="38100"/>
          </a:effectLst>
        </p:spPr>
      </p:pic>
      <p:sp>
        <p:nvSpPr>
          <p:cNvPr id="39" name="TextBox 38"/>
          <p:cNvSpPr txBox="1"/>
          <p:nvPr/>
        </p:nvSpPr>
        <p:spPr>
          <a:xfrm>
            <a:off x="209661" y="1718046"/>
            <a:ext cx="2743200" cy="1091581"/>
          </a:xfrm>
          <a:prstGeom prst="rect">
            <a:avLst/>
          </a:prstGeom>
          <a:noFill/>
          <a:ln>
            <a:noFill/>
          </a:ln>
        </p:spPr>
        <p:txBody>
          <a:bodyPr wrap="square" rtlCol="0">
            <a:spAutoFit/>
          </a:bodyPr>
          <a:lstStyle/>
          <a:p>
            <a:pPr marL="160729" indent="-160729" defTabSz="642915">
              <a:spcAft>
                <a:spcPts val="141"/>
              </a:spcAft>
              <a:buFont typeface="+mj-lt"/>
              <a:buAutoNum type="arabicPeriod"/>
              <a:defRPr/>
            </a:pPr>
            <a:r>
              <a:rPr lang="en-US" sz="770" dirty="0">
                <a:solidFill>
                  <a:srgbClr val="000000"/>
                </a:solidFill>
                <a:cs typeface="Arial" panose="020B0604020202020204" pitchFamily="34" charset="0"/>
              </a:rPr>
              <a:t>Create a work experience where caregivers are developed, fulfilled and inspired to carry on the Mission </a:t>
            </a:r>
          </a:p>
          <a:p>
            <a:pPr marL="160729" indent="-160729" defTabSz="642915">
              <a:spcAft>
                <a:spcPts val="141"/>
              </a:spcAft>
              <a:buFont typeface="+mj-lt"/>
              <a:buAutoNum type="arabicPeriod"/>
              <a:defRPr/>
            </a:pPr>
            <a:r>
              <a:rPr lang="en-US" sz="770" dirty="0">
                <a:solidFill>
                  <a:srgbClr val="000000"/>
                </a:solidFill>
                <a:cs typeface="Arial" panose="020B0604020202020204" pitchFamily="34" charset="0"/>
              </a:rPr>
              <a:t>Deliver safe, compassionate, high-value health care</a:t>
            </a:r>
          </a:p>
          <a:p>
            <a:pPr marL="160729" indent="-160729" defTabSz="642915">
              <a:spcAft>
                <a:spcPts val="141"/>
              </a:spcAft>
              <a:buFont typeface="+mj-lt"/>
              <a:buAutoNum type="arabicPeriod"/>
              <a:defRPr/>
            </a:pPr>
            <a:r>
              <a:rPr lang="en-US" sz="770" dirty="0">
                <a:solidFill>
                  <a:srgbClr val="000000"/>
                </a:solidFill>
                <a:cs typeface="Arial" panose="020B0604020202020204" pitchFamily="34" charset="0"/>
              </a:rPr>
              <a:t>Make PSJH the provider partner of choice in all our communities</a:t>
            </a:r>
          </a:p>
          <a:p>
            <a:pPr marL="160729" indent="-160729" defTabSz="642915">
              <a:spcAft>
                <a:spcPts val="141"/>
              </a:spcAft>
              <a:buFont typeface="+mj-lt"/>
              <a:buAutoNum type="arabicPeriod"/>
              <a:defRPr/>
            </a:pPr>
            <a:r>
              <a:rPr lang="en-US" sz="770" dirty="0">
                <a:solidFill>
                  <a:srgbClr val="000000"/>
                </a:solidFill>
                <a:cs typeface="Arial" panose="020B0604020202020204" pitchFamily="34" charset="0"/>
              </a:rPr>
              <a:t>Steward our resources to improve operational earnings</a:t>
            </a:r>
          </a:p>
          <a:p>
            <a:pPr marL="160729" indent="-160729" defTabSz="642915">
              <a:spcAft>
                <a:spcPts val="141"/>
              </a:spcAft>
              <a:buFont typeface="+mj-lt"/>
              <a:buAutoNum type="arabicPeriod"/>
              <a:defRPr/>
            </a:pPr>
            <a:r>
              <a:rPr lang="en-US" sz="770" dirty="0">
                <a:solidFill>
                  <a:srgbClr val="000000"/>
                </a:solidFill>
                <a:cs typeface="Arial" panose="020B0604020202020204" pitchFamily="34" charset="0"/>
              </a:rPr>
              <a:t>Foster community commitment to our Mission via philanthropy</a:t>
            </a:r>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b="86069"/>
          <a:stretch/>
        </p:blipFill>
        <p:spPr>
          <a:xfrm>
            <a:off x="-19560" y="1305"/>
            <a:ext cx="9141528" cy="716508"/>
          </a:xfrm>
          <a:prstGeom prst="rect">
            <a:avLst/>
          </a:prstGeom>
        </p:spPr>
      </p:pic>
      <p:sp>
        <p:nvSpPr>
          <p:cNvPr id="40" name="TextBox 39"/>
          <p:cNvSpPr txBox="1"/>
          <p:nvPr/>
        </p:nvSpPr>
        <p:spPr>
          <a:xfrm>
            <a:off x="3179605" y="1718046"/>
            <a:ext cx="2743200" cy="1281761"/>
          </a:xfrm>
          <a:prstGeom prst="rect">
            <a:avLst/>
          </a:prstGeom>
          <a:noFill/>
        </p:spPr>
        <p:txBody>
          <a:bodyPr wrap="square" rtlCol="0">
            <a:spAutoFit/>
          </a:bodyPr>
          <a:lstStyle/>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Transform care and improve population health outcomes, especially for the poor and vulnerable</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Lead the way in improving our nation’s mental and emotional well-being</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Extend our commitment to whole person care for people at every age and stage of life</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Engage with partners in addressing the social determinants of health, with a focus on education, housing and the environment</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Be the preferred health partner for those we serve</a:t>
            </a:r>
          </a:p>
        </p:txBody>
      </p:sp>
      <p:sp>
        <p:nvSpPr>
          <p:cNvPr id="41" name="TextBox 40"/>
          <p:cNvSpPr txBox="1"/>
          <p:nvPr/>
        </p:nvSpPr>
        <p:spPr>
          <a:xfrm>
            <a:off x="6149549" y="1718046"/>
            <a:ext cx="2743200" cy="1400704"/>
          </a:xfrm>
          <a:prstGeom prst="rect">
            <a:avLst/>
          </a:prstGeom>
          <a:noFill/>
        </p:spPr>
        <p:txBody>
          <a:bodyPr wrap="square" rtlCol="0">
            <a:spAutoFit/>
          </a:bodyPr>
          <a:lstStyle/>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Diversify sources of earnings to ensure sustainability of the ministry</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Digitally enable, simplify, and personalize the health experience</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Create an integrated scientific wellness, clinical research and genomics program that is nationally recognized for breakthrough advances</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Utilize insights and value from data to drive strategic transformation</a:t>
            </a:r>
          </a:p>
          <a:p>
            <a:pPr marL="117198" indent="-117198" defTabSz="642915" fontAlgn="base">
              <a:spcBef>
                <a:spcPct val="0"/>
              </a:spcBef>
              <a:spcAft>
                <a:spcPct val="0"/>
              </a:spcAft>
              <a:buFont typeface="+mj-lt"/>
              <a:buAutoNum type="arabicPeriod"/>
              <a:defRPr/>
            </a:pPr>
            <a:r>
              <a:rPr lang="en-US" sz="773" dirty="0">
                <a:solidFill>
                  <a:srgbClr val="000000"/>
                </a:solidFill>
                <a:cs typeface="Arial" panose="020B0604020202020204" pitchFamily="34" charset="0"/>
              </a:rPr>
              <a:t>Activate the voice and presence of PSJH nationally to improve health</a:t>
            </a:r>
          </a:p>
        </p:txBody>
      </p:sp>
      <p:graphicFrame>
        <p:nvGraphicFramePr>
          <p:cNvPr id="42" name="Table 41"/>
          <p:cNvGraphicFramePr>
            <a:graphicFrameLocks noGrp="1"/>
          </p:cNvGraphicFramePr>
          <p:nvPr>
            <p:extLst/>
          </p:nvPr>
        </p:nvGraphicFramePr>
        <p:xfrm>
          <a:off x="209661" y="3075494"/>
          <a:ext cx="8683087" cy="1999773"/>
        </p:xfrm>
        <a:graphic>
          <a:graphicData uri="http://schemas.openxmlformats.org/drawingml/2006/table">
            <a:tbl>
              <a:tblPr firstRow="1" bandRow="1">
                <a:tableStyleId>{8799B23B-EC83-4686-B30A-512413B5E67A}</a:tableStyleId>
              </a:tblPr>
              <a:tblGrid>
                <a:gridCol w="2735245">
                  <a:extLst>
                    <a:ext uri="{9D8B030D-6E8A-4147-A177-3AD203B41FA5}">
                      <a16:colId xmlns="" xmlns:a16="http://schemas.microsoft.com/office/drawing/2014/main" val="20000"/>
                    </a:ext>
                  </a:extLst>
                </a:gridCol>
                <a:gridCol w="235323">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gridCol w="228600">
                  <a:extLst>
                    <a:ext uri="{9D8B030D-6E8A-4147-A177-3AD203B41FA5}">
                      <a16:colId xmlns="" xmlns:a16="http://schemas.microsoft.com/office/drawing/2014/main" val="20003"/>
                    </a:ext>
                  </a:extLst>
                </a:gridCol>
                <a:gridCol w="2740719">
                  <a:extLst>
                    <a:ext uri="{9D8B030D-6E8A-4147-A177-3AD203B41FA5}">
                      <a16:colId xmlns="" xmlns:a16="http://schemas.microsoft.com/office/drawing/2014/main" val="20004"/>
                    </a:ext>
                  </a:extLst>
                </a:gridCol>
              </a:tblGrid>
              <a:tr h="222197">
                <a:tc>
                  <a:txBody>
                    <a:bodyPr/>
                    <a:lstStyle/>
                    <a:p>
                      <a:pPr algn="ctr"/>
                      <a:r>
                        <a:rPr lang="en-US" sz="800" dirty="0">
                          <a:solidFill>
                            <a:schemeClr val="bg1"/>
                          </a:solidFill>
                        </a:rPr>
                        <a:t>How I support this work:</a:t>
                      </a:r>
                    </a:p>
                  </a:txBody>
                  <a:tcPr>
                    <a:solidFill>
                      <a:srgbClr val="00539B"/>
                    </a:solidFill>
                  </a:tcPr>
                </a:tc>
                <a:tc>
                  <a:txBody>
                    <a:bodyPr/>
                    <a:lstStyle/>
                    <a:p>
                      <a:pPr algn="ctr"/>
                      <a:endParaRPr lang="en-US" sz="800" dirty="0">
                        <a:solidFill>
                          <a:schemeClr val="bg1"/>
                        </a:solidFill>
                      </a:endParaRPr>
                    </a:p>
                  </a:txBody>
                  <a:tcPr>
                    <a:noFill/>
                  </a:tcPr>
                </a:tc>
                <a:tc>
                  <a:txBody>
                    <a:bodyPr/>
                    <a:lstStyle/>
                    <a:p>
                      <a:pPr algn="ctr"/>
                      <a:r>
                        <a:rPr lang="en-US" sz="800" dirty="0">
                          <a:solidFill>
                            <a:schemeClr val="bg1"/>
                          </a:solidFill>
                        </a:rPr>
                        <a:t>How I support this work:</a:t>
                      </a:r>
                    </a:p>
                  </a:txBody>
                  <a:tcPr>
                    <a:solidFill>
                      <a:srgbClr val="00539B"/>
                    </a:solidFill>
                  </a:tcPr>
                </a:tc>
                <a:tc>
                  <a:txBody>
                    <a:bodyPr/>
                    <a:lstStyle/>
                    <a:p>
                      <a:pPr algn="ctr"/>
                      <a:endParaRPr lang="en-US" sz="800" dirty="0">
                        <a:solidFill>
                          <a:schemeClr val="bg1"/>
                        </a:solidFill>
                      </a:endParaRPr>
                    </a:p>
                  </a:txBody>
                  <a:tcPr>
                    <a:noFill/>
                  </a:tcPr>
                </a:tc>
                <a:tc>
                  <a:txBody>
                    <a:bodyPr/>
                    <a:lstStyle/>
                    <a:p>
                      <a:pPr algn="ctr"/>
                      <a:r>
                        <a:rPr lang="en-US" sz="800" dirty="0">
                          <a:solidFill>
                            <a:schemeClr val="bg1"/>
                          </a:solidFill>
                        </a:rPr>
                        <a:t>How I support this work:</a:t>
                      </a:r>
                    </a:p>
                  </a:txBody>
                  <a:tcPr>
                    <a:solidFill>
                      <a:srgbClr val="00539B"/>
                    </a:solidFill>
                  </a:tcPr>
                </a:tc>
                <a:extLst>
                  <a:ext uri="{0D108BD9-81ED-4DB2-BD59-A6C34878D82A}">
                    <a16:rowId xmlns="" xmlns:a16="http://schemas.microsoft.com/office/drawing/2014/main" val="10000"/>
                  </a:ext>
                </a:extLst>
              </a:tr>
              <a:tr h="222197">
                <a:tc>
                  <a:txBody>
                    <a:bodyPr/>
                    <a:lstStyle/>
                    <a:p>
                      <a:endParaRPr lang="en-US" sz="800" dirty="0"/>
                    </a:p>
                  </a:txBody>
                  <a:tcPr/>
                </a:tc>
                <a:tc>
                  <a:txBody>
                    <a:bodyPr/>
                    <a:lstStyle/>
                    <a:p>
                      <a:endParaRPr lang="en-US" sz="800" dirty="0"/>
                    </a:p>
                  </a:txBody>
                  <a:tcPr>
                    <a:noFill/>
                  </a:tcPr>
                </a:tc>
                <a:tc>
                  <a:txBody>
                    <a:bodyPr/>
                    <a:lstStyle/>
                    <a:p>
                      <a:endParaRPr lang="en-US" sz="800" dirty="0"/>
                    </a:p>
                  </a:txBody>
                  <a:tcPr/>
                </a:tc>
                <a:tc>
                  <a:txBody>
                    <a:bodyPr/>
                    <a:lstStyle/>
                    <a:p>
                      <a:endParaRPr lang="en-US" sz="800" dirty="0"/>
                    </a:p>
                  </a:txBody>
                  <a:tcPr>
                    <a:noFill/>
                  </a:tcPr>
                </a:tc>
                <a:tc>
                  <a:txBody>
                    <a:bodyPr/>
                    <a:lstStyle/>
                    <a:p>
                      <a:endParaRPr lang="en-US" sz="800" dirty="0"/>
                    </a:p>
                  </a:txBody>
                  <a:tcPr/>
                </a:tc>
                <a:extLst>
                  <a:ext uri="{0D108BD9-81ED-4DB2-BD59-A6C34878D82A}">
                    <a16:rowId xmlns="" xmlns:a16="http://schemas.microsoft.com/office/drawing/2014/main" val="10001"/>
                  </a:ext>
                </a:extLst>
              </a:tr>
              <a:tr h="222197">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 xmlns:a16="http://schemas.microsoft.com/office/drawing/2014/main" val="10002"/>
                  </a:ext>
                </a:extLst>
              </a:tr>
              <a:tr h="222197">
                <a:tc>
                  <a:txBody>
                    <a:bodyPr/>
                    <a:lstStyle/>
                    <a:p>
                      <a:pPr marL="0" algn="ctr" defTabSz="685800" rtl="0" eaLnBrk="1" latinLnBrk="0" hangingPunct="1"/>
                      <a:endParaRPr lang="en-US" sz="800" b="1" kern="1200" dirty="0">
                        <a:solidFill>
                          <a:schemeClr val="bg1"/>
                        </a:solidFill>
                        <a:latin typeface="+mn-lt"/>
                        <a:ea typeface="+mn-ea"/>
                        <a:cs typeface="+mn-cs"/>
                      </a:endParaRPr>
                    </a:p>
                  </a:txBody>
                  <a:tcPr>
                    <a:noFill/>
                  </a:tcPr>
                </a:tc>
                <a:tc>
                  <a:txBody>
                    <a:bodyPr/>
                    <a:lstStyle/>
                    <a:p>
                      <a:pPr marL="0" algn="ctr" defTabSz="685800" rtl="0" eaLnBrk="1" latinLnBrk="0" hangingPunct="1"/>
                      <a:endParaRPr lang="en-US" sz="800" b="1" kern="1200" dirty="0">
                        <a:solidFill>
                          <a:schemeClr val="bg1"/>
                        </a:solidFill>
                        <a:latin typeface="+mn-lt"/>
                        <a:ea typeface="+mn-ea"/>
                        <a:cs typeface="+mn-cs"/>
                      </a:endParaRPr>
                    </a:p>
                  </a:txBody>
                  <a:tcPr/>
                </a:tc>
                <a:tc>
                  <a:txBody>
                    <a:bodyPr/>
                    <a:lstStyle/>
                    <a:p>
                      <a:pPr marL="0" algn="ctr" defTabSz="685800" rtl="0" eaLnBrk="1" latinLnBrk="0" hangingPunct="1"/>
                      <a:endParaRPr lang="en-US" sz="800" b="1" kern="1200" dirty="0">
                        <a:solidFill>
                          <a:schemeClr val="bg1"/>
                        </a:solidFill>
                        <a:latin typeface="+mn-lt"/>
                        <a:ea typeface="+mn-ea"/>
                        <a:cs typeface="+mn-cs"/>
                      </a:endParaRPr>
                    </a:p>
                  </a:txBody>
                  <a:tcPr>
                    <a:noFill/>
                  </a:tcPr>
                </a:tc>
                <a:tc>
                  <a:txBody>
                    <a:bodyPr/>
                    <a:lstStyle/>
                    <a:p>
                      <a:pPr marL="0" algn="ctr" defTabSz="685800" rtl="0" eaLnBrk="1" latinLnBrk="0" hangingPunct="1"/>
                      <a:endParaRPr lang="en-US" sz="800" b="1" kern="1200" dirty="0">
                        <a:solidFill>
                          <a:schemeClr val="bg1"/>
                        </a:solidFill>
                        <a:latin typeface="+mn-lt"/>
                        <a:ea typeface="+mn-ea"/>
                        <a:cs typeface="+mn-cs"/>
                      </a:endParaRPr>
                    </a:p>
                  </a:txBody>
                  <a:tcPr/>
                </a:tc>
                <a:tc>
                  <a:txBody>
                    <a:bodyPr/>
                    <a:lstStyle/>
                    <a:p>
                      <a:pPr marL="0" algn="ctr" defTabSz="685800" rtl="0" eaLnBrk="1" latinLnBrk="0" hangingPunct="1"/>
                      <a:endParaRPr lang="en-US" sz="800" b="1" kern="1200" dirty="0">
                        <a:solidFill>
                          <a:schemeClr val="bg1"/>
                        </a:solidFill>
                        <a:latin typeface="+mn-lt"/>
                        <a:ea typeface="+mn-ea"/>
                        <a:cs typeface="+mn-cs"/>
                      </a:endParaRPr>
                    </a:p>
                  </a:txBody>
                  <a:tcPr>
                    <a:noFill/>
                  </a:tcPr>
                </a:tc>
                <a:extLst>
                  <a:ext uri="{0D108BD9-81ED-4DB2-BD59-A6C34878D82A}">
                    <a16:rowId xmlns="" xmlns:a16="http://schemas.microsoft.com/office/drawing/2014/main" val="10003"/>
                  </a:ext>
                </a:extLst>
              </a:tr>
              <a:tr h="222197">
                <a:tc>
                  <a:txBody>
                    <a:bodyPr/>
                    <a:lstStyle/>
                    <a:p>
                      <a:endParaRPr lang="en-US" sz="800" dirty="0"/>
                    </a:p>
                  </a:txBody>
                  <a:tcPr/>
                </a:tc>
                <a:tc>
                  <a:txBody>
                    <a:bodyPr/>
                    <a:lstStyle/>
                    <a:p>
                      <a:endParaRPr lang="en-US" sz="800" dirty="0"/>
                    </a:p>
                  </a:txBody>
                  <a:tcPr>
                    <a:noFill/>
                  </a:tcPr>
                </a:tc>
                <a:tc>
                  <a:txBody>
                    <a:bodyPr/>
                    <a:lstStyle/>
                    <a:p>
                      <a:endParaRPr lang="en-US" sz="800" dirty="0"/>
                    </a:p>
                  </a:txBody>
                  <a:tcPr/>
                </a:tc>
                <a:tc>
                  <a:txBody>
                    <a:bodyPr/>
                    <a:lstStyle/>
                    <a:p>
                      <a:endParaRPr lang="en-US" sz="800" dirty="0"/>
                    </a:p>
                  </a:txBody>
                  <a:tcPr>
                    <a:noFill/>
                  </a:tcPr>
                </a:tc>
                <a:tc>
                  <a:txBody>
                    <a:bodyPr/>
                    <a:lstStyle/>
                    <a:p>
                      <a:endParaRPr lang="en-US" sz="800" dirty="0"/>
                    </a:p>
                  </a:txBody>
                  <a:tcPr/>
                </a:tc>
                <a:extLst>
                  <a:ext uri="{0D108BD9-81ED-4DB2-BD59-A6C34878D82A}">
                    <a16:rowId xmlns="" xmlns:a16="http://schemas.microsoft.com/office/drawing/2014/main" val="10004"/>
                  </a:ext>
                </a:extLst>
              </a:tr>
              <a:tr h="222197">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 xmlns:a16="http://schemas.microsoft.com/office/drawing/2014/main" val="10005"/>
                  </a:ext>
                </a:extLst>
              </a:tr>
              <a:tr h="222197">
                <a:tc>
                  <a:txBody>
                    <a:bodyPr/>
                    <a:lstStyle/>
                    <a:p>
                      <a:pPr algn="ctr"/>
                      <a:r>
                        <a:rPr lang="en-US" sz="800" b="1" dirty="0">
                          <a:solidFill>
                            <a:schemeClr val="bg1"/>
                          </a:solidFill>
                        </a:rPr>
                        <a:t>Who else I will work with:</a:t>
                      </a:r>
                    </a:p>
                  </a:txBody>
                  <a:tcPr>
                    <a:solidFill>
                      <a:srgbClr val="00539B"/>
                    </a:solidFill>
                  </a:tcPr>
                </a:tc>
                <a:tc>
                  <a:txBody>
                    <a:bodyPr/>
                    <a:lstStyle/>
                    <a:p>
                      <a:endParaRPr lang="en-US" sz="800" b="1" dirty="0">
                        <a:solidFill>
                          <a:schemeClr val="bg1"/>
                        </a:solidFill>
                      </a:endParaRPr>
                    </a:p>
                  </a:txBody>
                  <a:tcPr>
                    <a:noFill/>
                  </a:tcPr>
                </a:tc>
                <a:tc>
                  <a:txBody>
                    <a:bodyPr/>
                    <a:lstStyle/>
                    <a:p>
                      <a:pPr algn="ctr"/>
                      <a:r>
                        <a:rPr lang="en-US" sz="800" b="1" dirty="0">
                          <a:solidFill>
                            <a:schemeClr val="bg1"/>
                          </a:solidFill>
                        </a:rPr>
                        <a:t>Who else I will work with:</a:t>
                      </a:r>
                    </a:p>
                  </a:txBody>
                  <a:tcPr>
                    <a:solidFill>
                      <a:srgbClr val="00539B"/>
                    </a:solidFill>
                  </a:tcPr>
                </a:tc>
                <a:tc>
                  <a:txBody>
                    <a:bodyPr/>
                    <a:lstStyle/>
                    <a:p>
                      <a:endParaRPr lang="en-US" sz="800" b="1" dirty="0">
                        <a:solidFill>
                          <a:schemeClr val="bg1"/>
                        </a:solidFill>
                      </a:endParaRPr>
                    </a:p>
                  </a:txBody>
                  <a:tcPr>
                    <a:noFill/>
                  </a:tcPr>
                </a:tc>
                <a:tc>
                  <a:txBody>
                    <a:bodyPr/>
                    <a:lstStyle/>
                    <a:p>
                      <a:pPr algn="ctr"/>
                      <a:r>
                        <a:rPr lang="en-US" sz="800" b="1" dirty="0">
                          <a:solidFill>
                            <a:schemeClr val="bg1"/>
                          </a:solidFill>
                        </a:rPr>
                        <a:t>Who else I will work with:</a:t>
                      </a:r>
                    </a:p>
                  </a:txBody>
                  <a:tcPr>
                    <a:solidFill>
                      <a:srgbClr val="00539B"/>
                    </a:solidFill>
                  </a:tcPr>
                </a:tc>
                <a:extLst>
                  <a:ext uri="{0D108BD9-81ED-4DB2-BD59-A6C34878D82A}">
                    <a16:rowId xmlns="" xmlns:a16="http://schemas.microsoft.com/office/drawing/2014/main" val="10006"/>
                  </a:ext>
                </a:extLst>
              </a:tr>
              <a:tr h="222197">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 xmlns:a16="http://schemas.microsoft.com/office/drawing/2014/main" val="10007"/>
                  </a:ext>
                </a:extLst>
              </a:tr>
              <a:tr h="222197">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endParaRPr lang="en-US" sz="800" dirty="0"/>
                    </a:p>
                  </a:txBody>
                  <a:tcPr/>
                </a:tc>
                <a:extLst>
                  <a:ext uri="{0D108BD9-81ED-4DB2-BD59-A6C34878D82A}">
                    <a16:rowId xmlns="" xmlns:a16="http://schemas.microsoft.com/office/drawing/2014/main" val="10008"/>
                  </a:ext>
                </a:extLst>
              </a:tr>
            </a:tbl>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3783" y="793065"/>
            <a:ext cx="1012003" cy="228253"/>
          </a:xfrm>
          <a:prstGeom prst="rect">
            <a:avLst/>
          </a:prstGeom>
        </p:spPr>
      </p:pic>
    </p:spTree>
    <p:extLst>
      <p:ext uri="{BB962C8B-B14F-4D97-AF65-F5344CB8AC3E}">
        <p14:creationId xmlns:p14="http://schemas.microsoft.com/office/powerpoint/2010/main" val="1937588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xmlns="" id="{A0DA3727-0916-41A4-B183-3DB4CEBDE3A1}"/>
              </a:ext>
            </a:extLst>
          </p:cNvPr>
          <p:cNvSpPr txBox="1">
            <a:spLocks/>
          </p:cNvSpPr>
          <p:nvPr/>
        </p:nvSpPr>
        <p:spPr>
          <a:xfrm>
            <a:off x="415993" y="1028700"/>
            <a:ext cx="7999928" cy="3181634"/>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377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rgbClr val="003779"/>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779"/>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779"/>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779"/>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eaLnBrk="1" fontAlgn="auto" hangingPunct="1">
              <a:spcBef>
                <a:spcPts val="0"/>
              </a:spcBef>
              <a:spcAft>
                <a:spcPts val="0"/>
              </a:spcAft>
              <a:defRPr/>
            </a:pPr>
            <a:r>
              <a:rPr lang="en-US" sz="2000" dirty="0">
                <a:solidFill>
                  <a:schemeClr val="tx1">
                    <a:lumMod val="65000"/>
                    <a:lumOff val="35000"/>
                  </a:schemeClr>
                </a:solidFill>
                <a:latin typeface="Arial "/>
              </a:rPr>
              <a:t>Health 2.0 Narrative</a:t>
            </a:r>
          </a:p>
          <a:p>
            <a:pPr lvl="1" eaLnBrk="1" fontAlgn="auto" hangingPunct="1">
              <a:spcBef>
                <a:spcPts val="0"/>
              </a:spcBef>
              <a:spcAft>
                <a:spcPts val="0"/>
              </a:spcAft>
              <a:defRPr/>
            </a:pPr>
            <a:r>
              <a:rPr lang="en-US" sz="2000" dirty="0">
                <a:solidFill>
                  <a:schemeClr val="tx1">
                    <a:lumMod val="65000"/>
                    <a:lumOff val="35000"/>
                  </a:schemeClr>
                </a:solidFill>
                <a:latin typeface="Arial "/>
              </a:rPr>
              <a:t>This is the talk track to the Health 2.0 slides</a:t>
            </a:r>
            <a:r>
              <a:rPr lang="en-US" sz="2000" dirty="0" smtClean="0">
                <a:solidFill>
                  <a:schemeClr val="tx1">
                    <a:lumMod val="65000"/>
                    <a:lumOff val="35000"/>
                  </a:schemeClr>
                </a:solidFill>
                <a:latin typeface="Arial "/>
              </a:rPr>
              <a:t>.</a:t>
            </a:r>
          </a:p>
          <a:p>
            <a:pPr eaLnBrk="1" fontAlgn="auto" hangingPunct="1">
              <a:spcBef>
                <a:spcPts val="0"/>
              </a:spcBef>
              <a:spcAft>
                <a:spcPts val="0"/>
              </a:spcAft>
              <a:defRPr/>
            </a:pPr>
            <a:r>
              <a:rPr lang="en-US" sz="2000" dirty="0" smtClean="0">
                <a:solidFill>
                  <a:schemeClr val="tx1">
                    <a:lumMod val="65000"/>
                    <a:lumOff val="35000"/>
                  </a:schemeClr>
                </a:solidFill>
                <a:latin typeface="Arial "/>
              </a:rPr>
              <a:t>PSJH Mission, Values, Vision, Promise Narrative</a:t>
            </a:r>
            <a:endParaRPr lang="en-US" sz="2000" dirty="0">
              <a:solidFill>
                <a:schemeClr val="tx1">
                  <a:lumMod val="65000"/>
                  <a:lumOff val="35000"/>
                </a:schemeClr>
              </a:solidFill>
              <a:latin typeface="Arial "/>
            </a:endParaRPr>
          </a:p>
          <a:p>
            <a:pPr lvl="1" eaLnBrk="1" fontAlgn="auto" hangingPunct="1">
              <a:spcBef>
                <a:spcPts val="0"/>
              </a:spcBef>
              <a:spcAft>
                <a:spcPts val="0"/>
              </a:spcAft>
              <a:defRPr/>
            </a:pPr>
            <a:r>
              <a:rPr lang="en-US" sz="2000" dirty="0" smtClean="0">
                <a:solidFill>
                  <a:schemeClr val="tx1">
                    <a:lumMod val="65000"/>
                    <a:lumOff val="35000"/>
                  </a:schemeClr>
                </a:solidFill>
                <a:latin typeface="Arial "/>
              </a:rPr>
              <a:t>This a brief overview of the PSJH MVVP.</a:t>
            </a:r>
            <a:endParaRPr lang="en-US" sz="2000" dirty="0">
              <a:solidFill>
                <a:schemeClr val="tx1">
                  <a:lumMod val="65000"/>
                  <a:lumOff val="35000"/>
                </a:schemeClr>
              </a:solidFill>
              <a:latin typeface="Arial "/>
            </a:endParaRPr>
          </a:p>
          <a:p>
            <a:pPr eaLnBrk="1" fontAlgn="auto" hangingPunct="1">
              <a:spcBef>
                <a:spcPts val="0"/>
              </a:spcBef>
              <a:spcAft>
                <a:spcPts val="0"/>
              </a:spcAft>
              <a:defRPr/>
            </a:pPr>
            <a:r>
              <a:rPr lang="en-US" sz="2000" dirty="0">
                <a:solidFill>
                  <a:schemeClr val="tx1">
                    <a:lumMod val="65000"/>
                    <a:lumOff val="35000"/>
                  </a:schemeClr>
                </a:solidFill>
                <a:latin typeface="Arial "/>
              </a:rPr>
              <a:t>ISFP Cascade Instructions</a:t>
            </a:r>
          </a:p>
          <a:p>
            <a:pPr lvl="1" eaLnBrk="1" fontAlgn="auto" hangingPunct="1">
              <a:spcBef>
                <a:spcPts val="0"/>
              </a:spcBef>
              <a:spcAft>
                <a:spcPts val="0"/>
              </a:spcAft>
              <a:defRPr/>
            </a:pPr>
            <a:r>
              <a:rPr lang="en-US" sz="2000" dirty="0">
                <a:solidFill>
                  <a:schemeClr val="tx1">
                    <a:lumMod val="65000"/>
                    <a:lumOff val="35000"/>
                  </a:schemeClr>
                </a:solidFill>
                <a:latin typeface="Arial "/>
              </a:rPr>
              <a:t>These slides explain how to cascade the ISFP with your teams.</a:t>
            </a:r>
          </a:p>
        </p:txBody>
      </p:sp>
      <p:pic>
        <p:nvPicPr>
          <p:cNvPr id="8" name="Picture 7" descr="grayStJo&amp;ProvLogo.png">
            <a:extLst>
              <a:ext uri="{FF2B5EF4-FFF2-40B4-BE49-F238E27FC236}">
                <a16:creationId xmlns:a16="http://schemas.microsoft.com/office/drawing/2014/main" xmlns="" id="{F6184AAA-9CDB-4C74-8E95-1D7814B7D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
        <p:nvSpPr>
          <p:cNvPr id="9" name="Rectangle 8">
            <a:extLst>
              <a:ext uri="{FF2B5EF4-FFF2-40B4-BE49-F238E27FC236}">
                <a16:creationId xmlns:a16="http://schemas.microsoft.com/office/drawing/2014/main" xmlns="" id="{719A3DE4-84C1-4EA0-AABB-F95A57CB4B3C}"/>
              </a:ext>
            </a:extLst>
          </p:cNvPr>
          <p:cNvSpPr/>
          <p:nvPr/>
        </p:nvSpPr>
        <p:spPr>
          <a:xfrm>
            <a:off x="0" y="0"/>
            <a:ext cx="9144000" cy="614363"/>
          </a:xfrm>
          <a:prstGeom prst="rect">
            <a:avLst/>
          </a:prstGeom>
          <a:gradFill flip="none" rotWithShape="1">
            <a:gsLst>
              <a:gs pos="0">
                <a:srgbClr val="9BBB59"/>
              </a:gs>
              <a:gs pos="100000">
                <a:srgbClr val="388561"/>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200" b="1" dirty="0"/>
              <a:t>	</a:t>
            </a:r>
            <a:r>
              <a:rPr lang="en-US" sz="1600" b="1" dirty="0"/>
              <a:t>Appendix</a:t>
            </a:r>
            <a:endParaRPr lang="en-US" sz="1200" b="1" dirty="0"/>
          </a:p>
        </p:txBody>
      </p:sp>
    </p:spTree>
    <p:extLst>
      <p:ext uri="{BB962C8B-B14F-4D97-AF65-F5344CB8AC3E}">
        <p14:creationId xmlns:p14="http://schemas.microsoft.com/office/powerpoint/2010/main" val="1568222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797562"/>
            <a:ext cx="8898339" cy="3293209"/>
          </a:xfrm>
          <a:prstGeom prst="rect">
            <a:avLst/>
          </a:prstGeom>
        </p:spPr>
        <p:txBody>
          <a:bodyPr wrap="square">
            <a:spAutoFit/>
          </a:bodyPr>
          <a:lstStyle/>
          <a:p>
            <a:pPr marL="137160" marR="137160">
              <a:spcBef>
                <a:spcPts val="1200"/>
              </a:spcBef>
              <a:spcAft>
                <a:spcPts val="0"/>
              </a:spcAft>
            </a:pPr>
            <a:r>
              <a:rPr lang="en-US" sz="1200" dirty="0">
                <a:ea typeface="Times New Roman" panose="02020603050405020304" pitchFamily="18" charset="0"/>
              </a:rPr>
              <a:t>Health 2.0 is our roadmap. As the first Providence St. Joseph Health Integrated Strategic and Financial Plan (ISFP), it guides us in directing our efforts and resources, ensuring that while we manage the current environment, we also proactively shape our future and position the organization for long-term sustainability and transformation. Health 2.0 helps us harness the talents of 111,000 caregivers in meeting the needs of our local communities and fulfilling our Mission. </a:t>
            </a:r>
          </a:p>
          <a:p>
            <a:pPr marL="137160" marR="137160">
              <a:spcBef>
                <a:spcPts val="1200"/>
              </a:spcBef>
              <a:spcAft>
                <a:spcPts val="0"/>
              </a:spcAft>
            </a:pPr>
            <a:r>
              <a:rPr lang="en-US" sz="1200" dirty="0">
                <a:ea typeface="Times New Roman" panose="02020603050405020304" pitchFamily="18" charset="0"/>
              </a:rPr>
              <a:t>The ISFP was developed by gaining the insights of more than 1,200 local board members and foundation board members, executives, physicians and clinicians, leaders and caregivers. The resulting 2018-2022 strategic plan includes a system level plan, aligned regional level plans and aligned metrics.</a:t>
            </a:r>
          </a:p>
          <a:p>
            <a:pPr marL="137160" marR="137160">
              <a:spcBef>
                <a:spcPts val="1200"/>
              </a:spcBef>
              <a:spcAft>
                <a:spcPts val="0"/>
              </a:spcAft>
            </a:pPr>
            <a:r>
              <a:rPr lang="en-US" sz="1200" dirty="0">
                <a:ea typeface="Times New Roman" panose="02020603050405020304" pitchFamily="18" charset="0"/>
              </a:rPr>
              <a:t>Guided by Mission, we are answering the call to take a new approach and create innovative solutions to envision a new model that transforms us for the future.</a:t>
            </a:r>
          </a:p>
          <a:p>
            <a:pPr marL="137160" marR="137160">
              <a:spcBef>
                <a:spcPts val="1200"/>
              </a:spcBef>
              <a:spcAft>
                <a:spcPts val="0"/>
              </a:spcAft>
            </a:pPr>
            <a:r>
              <a:rPr lang="en-US" sz="1200" b="1" dirty="0">
                <a:solidFill>
                  <a:srgbClr val="00338E"/>
                </a:solidFill>
                <a:ea typeface="Times New Roman" panose="02020603050405020304" pitchFamily="18" charset="0"/>
              </a:rPr>
              <a:t>Why Health 2.0?</a:t>
            </a:r>
            <a:endParaRPr lang="en-US" sz="1200" dirty="0">
              <a:solidFill>
                <a:srgbClr val="00338E"/>
              </a:solidFill>
              <a:ea typeface="Times New Roman" panose="02020603050405020304" pitchFamily="18" charset="0"/>
            </a:endParaRPr>
          </a:p>
          <a:p>
            <a:pPr marL="137160" marR="137160">
              <a:spcBef>
                <a:spcPts val="1200"/>
              </a:spcBef>
              <a:spcAft>
                <a:spcPts val="0"/>
              </a:spcAft>
            </a:pPr>
            <a:r>
              <a:rPr lang="en-US" sz="1200" dirty="0">
                <a:ea typeface="Times New Roman" panose="02020603050405020304" pitchFamily="18" charset="0"/>
              </a:rPr>
              <a:t>We remain committed to advocating for and improving the health and lives of those we serve, especially the poor and vulnerable. Our new model must meet today’s many challenges such as the expanding needs and preferences of our communities, improving affordability, serving more people who rely on government-sponsored health plans, and responding to the increasing cost of labor, pharmaceuticals and supplies. </a:t>
            </a:r>
          </a:p>
        </p:txBody>
      </p:sp>
      <p:sp>
        <p:nvSpPr>
          <p:cNvPr id="4" name="Rectangle 3">
            <a:extLst>
              <a:ext uri="{FF2B5EF4-FFF2-40B4-BE49-F238E27FC236}">
                <a16:creationId xmlns:a16="http://schemas.microsoft.com/office/drawing/2014/main" xmlns="" id="{13AC2B35-0363-4B27-8CEB-68369610D625}"/>
              </a:ext>
            </a:extLst>
          </p:cNvPr>
          <p:cNvSpPr/>
          <p:nvPr/>
        </p:nvSpPr>
        <p:spPr>
          <a:xfrm>
            <a:off x="0" y="0"/>
            <a:ext cx="9144000" cy="435103"/>
          </a:xfrm>
          <a:prstGeom prst="rect">
            <a:avLst/>
          </a:prstGeom>
          <a:gradFill flip="none" rotWithShape="1">
            <a:gsLst>
              <a:gs pos="0">
                <a:srgbClr val="FFFF00"/>
              </a:gs>
              <a:gs pos="48000">
                <a:schemeClr val="accent6">
                  <a:lumMod val="97000"/>
                  <a:lumOff val="3000"/>
                </a:schemeClr>
              </a:gs>
              <a:gs pos="100000">
                <a:schemeClr val="accent2"/>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Health 2.0 Narrative (page 1/5)</a:t>
            </a:r>
          </a:p>
        </p:txBody>
      </p:sp>
      <p:pic>
        <p:nvPicPr>
          <p:cNvPr id="5" name="Picture 4" descr="grayStJo&amp;ProvLogo.png">
            <a:extLst>
              <a:ext uri="{FF2B5EF4-FFF2-40B4-BE49-F238E27FC236}">
                <a16:creationId xmlns:a16="http://schemas.microsoft.com/office/drawing/2014/main" xmlns="" id="{BB29569E-B197-4BE8-9BE4-BCC5A84F1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672" y="4516248"/>
            <a:ext cx="1670666" cy="437157"/>
          </a:xfrm>
          <a:prstGeom prst="rect">
            <a:avLst/>
          </a:prstGeom>
        </p:spPr>
      </p:pic>
    </p:spTree>
    <p:extLst>
      <p:ext uri="{BB962C8B-B14F-4D97-AF65-F5344CB8AC3E}">
        <p14:creationId xmlns:p14="http://schemas.microsoft.com/office/powerpoint/2010/main" val="3341601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SJH Board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SJH Board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ms_x0020_Materials xmlns="9d3de25c-83ff-47d3-bdfc-c878f720d32a">PSJH brand and logo resources</Comms_x0020_Materials>
    <Document_x0020_Description xmlns="4cde0b88-8795-4cfc-90df-a0188d252d0f" xsi:nil="true"/>
    <Brand_x0020_family xmlns="9d3de25c-83ff-47d3-bdfc-c878f720d32a">Cross-organization</Brand_x0020_family>
    <Document_x0020_Owner xmlns="4cde0b88-8795-4cfc-90df-a0188d252d0f">
      <UserInfo>
        <DisplayName>Miovas, Karen J</DisplayName>
        <AccountId>197200</AccountId>
        <AccountType/>
      </UserInfo>
    </Document_x0020_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829E96AD6A8848BF79B90AE9D52C8B" ma:contentTypeVersion="5" ma:contentTypeDescription="Create a new document." ma:contentTypeScope="" ma:versionID="f3aa7f77b0b51a1a89c383a0ec8fa6cf">
  <xsd:schema xmlns:xsd="http://www.w3.org/2001/XMLSchema" xmlns:xs="http://www.w3.org/2001/XMLSchema" xmlns:p="http://schemas.microsoft.com/office/2006/metadata/properties" xmlns:ns2="4cde0b88-8795-4cfc-90df-a0188d252d0f" xmlns:ns3="9d3de25c-83ff-47d3-bdfc-c878f720d32a" targetNamespace="http://schemas.microsoft.com/office/2006/metadata/properties" ma:root="true" ma:fieldsID="5fadd8f0ed3656d848fe35cd79fd1e6e" ns2:_="" ns3:_="">
    <xsd:import namespace="4cde0b88-8795-4cfc-90df-a0188d252d0f"/>
    <xsd:import namespace="9d3de25c-83ff-47d3-bdfc-c878f720d32a"/>
    <xsd:element name="properties">
      <xsd:complexType>
        <xsd:sequence>
          <xsd:element name="documentManagement">
            <xsd:complexType>
              <xsd:all>
                <xsd:element ref="ns2:Document_x0020_Description" minOccurs="0"/>
                <xsd:element ref="ns2:Document_x0020_Owner"/>
                <xsd:element ref="ns3:Brand_x0020_family" minOccurs="0"/>
                <xsd:element ref="ns3:Comms_x0020_Materia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de0b88-8795-4cfc-90df-a0188d252d0f"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description="Good descriptions help with search results.  Include terms that are familiar to people who will use your site, and that are likely to appear in the site content.  Max of 255 characters." ma:internalName="Document_x0020_Description">
      <xsd:simpleType>
        <xsd:restriction base="dms:Note">
          <xsd:maxLength value="255"/>
        </xsd:restriction>
      </xsd:simpleType>
    </xsd:element>
    <xsd:element name="Document_x0020_Owner" ma:index="9" ma:displayName="Document Owner" ma:description="The document owner is the person primarily responsible for this document" ma:list="UserInfo"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3de25c-83ff-47d3-bdfc-c878f720d32a" elementFormDefault="qualified">
    <xsd:import namespace="http://schemas.microsoft.com/office/2006/documentManagement/types"/>
    <xsd:import namespace="http://schemas.microsoft.com/office/infopath/2007/PartnerControls"/>
    <xsd:element name="Brand_x0020_family" ma:index="10" nillable="true" ma:displayName="Brand family" ma:default="Providence Health &amp; Services" ma:format="Dropdown" ma:internalName="Brand_x0020_family">
      <xsd:simpleType>
        <xsd:restriction base="dms:Choice">
          <xsd:enumeration value="Providence Health &amp; Services"/>
          <xsd:enumeration value="Swedish"/>
          <xsd:enumeration value="PacMed"/>
          <xsd:enumeration value="Facey"/>
          <xsd:enumeration value="Kadlec"/>
          <xsd:enumeration value="Cross-organization"/>
        </xsd:restriction>
      </xsd:simpleType>
    </xsd:element>
    <xsd:element name="Comms_x0020_Materials" ma:index="11" nillable="true" ma:displayName="Comms Materials" ma:default="Templates" ma:format="Dropdown" ma:internalName="Comms_x0020_Materials">
      <xsd:simpleType>
        <xsd:restriction base="dms:Choice">
          <xsd:enumeration value="Templates"/>
          <xsd:enumeration value="Examples"/>
          <xsd:enumeration value="&quot;How to&quot; guidelines"/>
          <xsd:enumeration value="Writing Tips"/>
          <xsd:enumeration value="PSJH brand and logo resourc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74BDAB-0BF5-4A3F-BCFF-E457ABD529DD}">
  <ds:schemaRefs>
    <ds:schemaRef ds:uri="http://schemas.microsoft.com/sharepoint/v3/contenttype/forms"/>
  </ds:schemaRefs>
</ds:datastoreItem>
</file>

<file path=customXml/itemProps2.xml><?xml version="1.0" encoding="utf-8"?>
<ds:datastoreItem xmlns:ds="http://schemas.openxmlformats.org/officeDocument/2006/customXml" ds:itemID="{25B01B29-2013-4253-85EE-737DAECE20AF}">
  <ds:schemaRefs>
    <ds:schemaRef ds:uri="http://www.w3.org/XML/1998/namespace"/>
    <ds:schemaRef ds:uri="9d3de25c-83ff-47d3-bdfc-c878f720d32a"/>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cde0b88-8795-4cfc-90df-a0188d252d0f"/>
  </ds:schemaRefs>
</ds:datastoreItem>
</file>

<file path=customXml/itemProps3.xml><?xml version="1.0" encoding="utf-8"?>
<ds:datastoreItem xmlns:ds="http://schemas.openxmlformats.org/officeDocument/2006/customXml" ds:itemID="{A456DA50-0F4A-46F0-B994-F8C81F3CF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de0b88-8795-4cfc-90df-a0188d252d0f"/>
    <ds:schemaRef ds:uri="9d3de25c-83ff-47d3-bdfc-c878f720d3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16233</TotalTime>
  <Words>3100</Words>
  <Application>Microsoft Office PowerPoint</Application>
  <PresentationFormat>On-screen Show (16:9)</PresentationFormat>
  <Paragraphs>326</Paragraphs>
  <Slides>24</Slides>
  <Notes>12</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37" baseType="lpstr">
      <vt:lpstr>ＭＳ Ｐゴシック</vt:lpstr>
      <vt:lpstr>Arial</vt:lpstr>
      <vt:lpstr>Arial </vt:lpstr>
      <vt:lpstr>Arial Narrow</vt:lpstr>
      <vt:lpstr>Calibri</vt:lpstr>
      <vt:lpstr>Georgia</vt:lpstr>
      <vt:lpstr>Times New Roman</vt:lpstr>
      <vt:lpstr>Wingdings</vt:lpstr>
      <vt:lpstr>Office Theme</vt:lpstr>
      <vt:lpstr>PSJH Board Presentation Template</vt:lpstr>
      <vt:lpstr>1_PSJH Board Presentation Template</vt:lpstr>
      <vt:lpstr>1_Office Theme</vt:lpstr>
      <vt:lpstr>think-cell Slide</vt:lpstr>
      <vt:lpstr>Health 2.0 &amp; ISFP: Communication Toolkit Updated: March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PSJH Mission, Values, Vision, Promise</vt:lpstr>
      <vt:lpstr>PowerPoint Presentation</vt:lpstr>
      <vt:lpstr>PowerPoint Presentation</vt:lpstr>
      <vt:lpstr>PowerPoint Presentation</vt:lpstr>
      <vt:lpstr>PowerPoint Presentation</vt:lpstr>
      <vt:lpstr>PowerPoint Presentation</vt:lpstr>
      <vt:lpstr>Providence St. Joseph Health: Building to Health 2.0</vt:lpstr>
      <vt:lpstr>HEALTH 2.0 | 2018-2022 PSJH Integrated Strategic &amp; Financial Plan</vt:lpstr>
      <vt:lpstr>PowerPoint Presentation</vt:lpstr>
      <vt:lpstr>PowerPoint Presentation</vt:lpstr>
      <vt:lpstr>PowerPoint Presentation</vt:lpstr>
    </vt:vector>
  </TitlesOfParts>
  <Company>Providence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PSJH PowerPoint Template</dc:title>
  <dc:creator>Warren Dykeman</dc:creator>
  <cp:lastModifiedBy>Godin, Darrin</cp:lastModifiedBy>
  <cp:revision>755</cp:revision>
  <cp:lastPrinted>2018-01-17T22:26:53Z</cp:lastPrinted>
  <dcterms:created xsi:type="dcterms:W3CDTF">2017-02-23T23:18:45Z</dcterms:created>
  <dcterms:modified xsi:type="dcterms:W3CDTF">2018-06-15T22:25:49Z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0x01010024829E96AD6A8848BF79B90AE9D52C8B</vt:lpwstr>
  </property>
</Properties>
</file>